
<file path=[Content_Types].xml><?xml version="1.0" encoding="utf-8"?>
<Types xmlns="http://schemas.openxmlformats.org/package/2006/content-types">
  <Default Extension="xml" ContentType="application/vnd.openxmlformats-officedocument.presentationml.presentation.main+xml"/>
  <Default Extension="jpeg" ContentType="image/jpeg"/>
  <Default Extension="png" ContentType="image/png"/>
  <Default Extension="svg" ContentType="image/svg+xml"/>
  <Default Extension="fntdata" ContentType="application/x-fontdata"/>
  <Default Extension="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slideLayout7.xml" ContentType="application/vnd.openxmlformats-officedocument.presentationml.slideLayout+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2" /><Relationship Type="http://schemas.openxmlformats.org/package/2006/relationships/metadata/core-properties" Target="/docProps/core.xml" Id="rId3"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true"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TC Milo" panose="00000000000000000000" charset="1"/>
      <p:regular r:id="rId15"/>
    </p:embeddedFont>
    <p:embeddedFont>
      <p:font typeface="Agrandir Bold" panose="00000800000000000000" charset="1"/>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5.xml" Id="rId10" /><Relationship Type="http://schemas.openxmlformats.org/officeDocument/2006/relationships/slide" Target="/ppt/slides/slide6.xml" Id="rId11" /><Relationship Type="http://schemas.openxmlformats.org/officeDocument/2006/relationships/slide" Target="/ppt/slides/slide7.xml" Id="rId12" /><Relationship Type="http://schemas.openxmlformats.org/officeDocument/2006/relationships/slide" Target="/ppt/slides/slide8.xml" Id="rId13" /><Relationship Type="http://schemas.openxmlformats.org/officeDocument/2006/relationships/slide" Target="/ppt/slides/slide9.xml" Id="rId14" /><Relationship Type="http://schemas.openxmlformats.org/officeDocument/2006/relationships/font" Target="/ppt/fonts/font15.fntdata" Id="rId15" /><Relationship Type="http://schemas.openxmlformats.org/officeDocument/2006/relationships/font" Target="/ppt/fonts/font16.fntdata" Id="rId16" /><Relationship Type="http://schemas.openxmlformats.org/officeDocument/2006/relationships/presProps" Target="/ppt/presProps.xml" Id="rId2" /><Relationship Type="http://schemas.openxmlformats.org/officeDocument/2006/relationships/viewProps" Target="/ppt/viewProps.xml" Id="rId3" /><Relationship Type="http://schemas.openxmlformats.org/officeDocument/2006/relationships/theme" Target="/ppt/theme/theme1.xml" Id="rId4" /><Relationship Type="http://schemas.openxmlformats.org/officeDocument/2006/relationships/tableStyles" Target="/ppt/tableStyles.xml" Id="rId5" /><Relationship Type="http://schemas.openxmlformats.org/officeDocument/2006/relationships/slide" Target="/ppt/slides/slide1.xml" Id="rId6" /><Relationship Type="http://schemas.openxmlformats.org/officeDocument/2006/relationships/slide" Target="/ppt/slides/slide2.xml" Id="rId7" /><Relationship Type="http://schemas.openxmlformats.org/officeDocument/2006/relationships/slide" Target="/ppt/slides/slide3.xml" Id="rId8" /><Relationship Type="http://schemas.openxmlformats.org/officeDocument/2006/relationships/slide" Target="/ppt/slides/slide4.xml" Id="rId9"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7.xml" Id="rId7"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9.png" Id="rId10" /><Relationship Type="http://schemas.openxmlformats.org/officeDocument/2006/relationships/image" Target="/ppt/media/image1.jpeg" Id="rId2" /><Relationship Type="http://schemas.openxmlformats.org/officeDocument/2006/relationships/image" Target="/ppt/media/image2.png" Id="rId3" /><Relationship Type="http://schemas.openxmlformats.org/officeDocument/2006/relationships/image" Target="/ppt/media/image3.png" Id="rId4" /><Relationship Type="http://schemas.openxmlformats.org/officeDocument/2006/relationships/image" Target="/ppt/media/image4.png" Id="rId5" /><Relationship Type="http://schemas.openxmlformats.org/officeDocument/2006/relationships/image" Target="/ppt/media/image5.png" Id="rId6" /><Relationship Type="http://schemas.openxmlformats.org/officeDocument/2006/relationships/image" Target="/ppt/media/image6.png" Id="rId7" /><Relationship Type="http://schemas.openxmlformats.org/officeDocument/2006/relationships/image" Target="/ppt/media/image7.png" Id="rId8" /><Relationship Type="http://schemas.openxmlformats.org/officeDocument/2006/relationships/image" Target="/ppt/media/image8.png" Id="rId9"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0.png" Id="rId2" /><Relationship Type="http://schemas.openxmlformats.org/officeDocument/2006/relationships/image" Target="/ppt/media/image11.png" Id="rId3" /><Relationship Type="http://schemas.openxmlformats.org/officeDocument/2006/relationships/image" Target="/ppt/media/image12.png" Id="rId4" /><Relationship Type="http://schemas.openxmlformats.org/officeDocument/2006/relationships/image" Target="/ppt/media/image13.png" Id="rId5"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0.png" Id="rId2" /><Relationship Type="http://schemas.openxmlformats.org/officeDocument/2006/relationships/image" Target="/ppt/media/image14.png" Id="rId3" /><Relationship Type="http://schemas.openxmlformats.org/officeDocument/2006/relationships/image" Target="/ppt/media/image15.svg" Id="rId4" /><Relationship Type="http://schemas.openxmlformats.org/officeDocument/2006/relationships/image" Target="/ppt/media/image16.png" Id="rId5" /><Relationship Type="http://schemas.openxmlformats.org/officeDocument/2006/relationships/image" Target="/ppt/media/image17.png" Id="rId6" /><Relationship Type="http://schemas.openxmlformats.org/officeDocument/2006/relationships/image" Target="/ppt/media/image18.svg" Id="rId7" /><Relationship Type="http://schemas.openxmlformats.org/officeDocument/2006/relationships/image" Target="/ppt/media/image12.png" Id="rId8"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9.jpeg" Id="rId2" /><Relationship Type="http://schemas.openxmlformats.org/officeDocument/2006/relationships/image" Target="/ppt/media/image20.png" Id="rId3" /><Relationship Type="http://schemas.openxmlformats.org/officeDocument/2006/relationships/image" Target="/ppt/media/image12.png" Id="rId4" /><Relationship Type="http://schemas.openxmlformats.org/officeDocument/2006/relationships/image" Target="/ppt/media/image6.png" Id="rId5" /><Relationship Type="http://schemas.openxmlformats.org/officeDocument/2006/relationships/image" Target="/ppt/media/image11.png" Id="rId6"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1.jpeg" Id="rId2" /><Relationship Type="http://schemas.openxmlformats.org/officeDocument/2006/relationships/image" Target="/ppt/media/image22.png" Id="rId3" /><Relationship Type="http://schemas.openxmlformats.org/officeDocument/2006/relationships/image" Target="/ppt/media/image23.png" Id="rId4" /><Relationship Type="http://schemas.openxmlformats.org/officeDocument/2006/relationships/image" Target="/ppt/media/image24.png" Id="rId5" /><Relationship Type="http://schemas.openxmlformats.org/officeDocument/2006/relationships/image" Target="/ppt/media/image12.png" Id="rId6"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5.jpeg" Id="rId2" /><Relationship Type="http://schemas.openxmlformats.org/officeDocument/2006/relationships/image" Target="/ppt/media/image26.png" Id="rId3" /><Relationship Type="http://schemas.openxmlformats.org/officeDocument/2006/relationships/image" Target="/ppt/media/image23.png" Id="rId4" /><Relationship Type="http://schemas.openxmlformats.org/officeDocument/2006/relationships/image" Target="/ppt/media/image13.png" Id="rId5" /></Relationships>
</file>

<file path=ppt/slides/_rels/slide7.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7.png" Id="rId2" /><Relationship Type="http://schemas.openxmlformats.org/officeDocument/2006/relationships/image" Target="/ppt/media/image28.png" Id="rId3" /><Relationship Type="http://schemas.openxmlformats.org/officeDocument/2006/relationships/image" Target="/ppt/media/image12.png" Id="rId4" /><Relationship Type="http://schemas.openxmlformats.org/officeDocument/2006/relationships/image" Target="/ppt/media/image29.png" Id="rId5" /><Relationship Type="http://schemas.openxmlformats.org/officeDocument/2006/relationships/image" Target="/ppt/media/image30.png" Id="rId6" /><Relationship Type="http://schemas.openxmlformats.org/officeDocument/2006/relationships/image" Target="/ppt/media/image31.jpeg" Id="rId7"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5.jpeg" Id="rId2" /><Relationship Type="http://schemas.openxmlformats.org/officeDocument/2006/relationships/image" Target="/ppt/media/image12.png" Id="rId3" /><Relationship Type="http://schemas.openxmlformats.org/officeDocument/2006/relationships/image" Target="/ppt/media/image11.png" Id="rId4" /><Relationship Type="http://schemas.openxmlformats.org/officeDocument/2006/relationships/image" Target="/ppt/media/image24.png" Id="rId5"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35.png" Id="rId10" /><Relationship Type="http://schemas.openxmlformats.org/officeDocument/2006/relationships/image" Target="/ppt/media/image36.svg" Id="rId11" /><Relationship Type="http://schemas.openxmlformats.org/officeDocument/2006/relationships/image" Target="/ppt/media/image25.jpeg" Id="rId2" /><Relationship Type="http://schemas.openxmlformats.org/officeDocument/2006/relationships/image" Target="/ppt/media/image32.png" Id="rId3" /><Relationship Type="http://schemas.openxmlformats.org/officeDocument/2006/relationships/image" Target="/ppt/media/image2.png" Id="rId4" /><Relationship Type="http://schemas.openxmlformats.org/officeDocument/2006/relationships/image" Target="/ppt/media/image33.png" Id="rId5" /><Relationship Type="http://schemas.openxmlformats.org/officeDocument/2006/relationships/image" Target="/ppt/media/image3.png" Id="rId6" /><Relationship Type="http://schemas.openxmlformats.org/officeDocument/2006/relationships/image" Target="/ppt/media/image4.png" Id="rId7" /><Relationship Type="http://schemas.openxmlformats.org/officeDocument/2006/relationships/image" Target="/ppt/media/image5.png" Id="rId8" /><Relationship Type="http://schemas.openxmlformats.org/officeDocument/2006/relationships/image" Target="/ppt/media/image34.png" Id="rId9"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36730" r="-68001" b="-5020"/>
            </a:stretch>
          </a:blipFill>
        </p:spPr>
      </p:sp>
      <p:sp>
        <p:nvSpPr>
          <p:cNvPr name="Freeform 3" id="3"/>
          <p:cNvSpPr/>
          <p:nvPr/>
        </p:nvSpPr>
        <p:spPr>
          <a:xfrm flipH="false" flipV="false" rot="-450449">
            <a:off x="4100564" y="7984250"/>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3"/>
            <a:stretch>
              <a:fillRect l="0" t="0" r="0" b="0"/>
            </a:stretch>
          </a:blipFill>
        </p:spPr>
      </p:sp>
      <p:sp>
        <p:nvSpPr>
          <p:cNvPr name="Freeform 4" id="4"/>
          <p:cNvSpPr/>
          <p:nvPr/>
        </p:nvSpPr>
        <p:spPr>
          <a:xfrm flipH="false" flipV="false" rot="-5841407">
            <a:off x="7527446" y="7122234"/>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751875">
            <a:off x="10043618" y="9112122"/>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4376478">
            <a:off x="1156889" y="8300709"/>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6"/>
            <a:stretch>
              <a:fillRect l="0" t="0" r="0" b="0"/>
            </a:stretch>
          </a:blipFill>
        </p:spPr>
      </p:sp>
      <p:grpSp>
        <p:nvGrpSpPr>
          <p:cNvPr name="Group 7" id="7"/>
          <p:cNvGrpSpPr/>
          <p:nvPr/>
        </p:nvGrpSpPr>
        <p:grpSpPr>
          <a:xfrm rot="0">
            <a:off x="6284536" y="6217638"/>
            <a:ext cx="5718928" cy="1200675"/>
            <a:chOff x="0" y="0"/>
            <a:chExt cx="7625237" cy="1600900"/>
          </a:xfrm>
        </p:grpSpPr>
        <p:sp>
          <p:nvSpPr>
            <p:cNvPr name="Freeform 8" id="8"/>
            <p:cNvSpPr/>
            <p:nvPr/>
          </p:nvSpPr>
          <p:spPr>
            <a:xfrm flipH="false" flipV="false" rot="5291627">
              <a:off x="1613151" y="-1518633"/>
              <a:ext cx="1455433" cy="4638166"/>
            </a:xfrm>
            <a:custGeom>
              <a:avLst/>
              <a:gdLst/>
              <a:ahLst/>
              <a:cxnLst/>
              <a:rect r="r" b="b" t="t" l="l"/>
              <a:pathLst>
                <a:path h="4638166" w="1455433">
                  <a:moveTo>
                    <a:pt x="0" y="0"/>
                  </a:moveTo>
                  <a:lnTo>
                    <a:pt x="1455433" y="0"/>
                  </a:lnTo>
                  <a:lnTo>
                    <a:pt x="1455433" y="4638166"/>
                  </a:lnTo>
                  <a:lnTo>
                    <a:pt x="0" y="4638166"/>
                  </a:lnTo>
                  <a:lnTo>
                    <a:pt x="0" y="0"/>
                  </a:lnTo>
                  <a:close/>
                </a:path>
              </a:pathLst>
            </a:custGeom>
            <a:blipFill>
              <a:blip r:embed="rId7"/>
              <a:stretch>
                <a:fillRect l="-4036" t="0" r="-4036" b="0"/>
              </a:stretch>
            </a:blipFill>
          </p:spPr>
        </p:sp>
        <p:sp>
          <p:nvSpPr>
            <p:cNvPr name="Freeform 9" id="9"/>
            <p:cNvSpPr/>
            <p:nvPr/>
          </p:nvSpPr>
          <p:spPr>
            <a:xfrm flipH="false" flipV="false" rot="-5466966">
              <a:off x="5140880" y="-1098572"/>
              <a:ext cx="1338110" cy="3605224"/>
            </a:xfrm>
            <a:custGeom>
              <a:avLst/>
              <a:gdLst/>
              <a:ahLst/>
              <a:cxnLst/>
              <a:rect r="r" b="b" t="t" l="l"/>
              <a:pathLst>
                <a:path h="3605224" w="1338110">
                  <a:moveTo>
                    <a:pt x="0" y="0"/>
                  </a:moveTo>
                  <a:lnTo>
                    <a:pt x="1338109" y="0"/>
                  </a:lnTo>
                  <a:lnTo>
                    <a:pt x="1338109" y="3605224"/>
                  </a:lnTo>
                  <a:lnTo>
                    <a:pt x="0" y="3605224"/>
                  </a:lnTo>
                  <a:lnTo>
                    <a:pt x="0" y="0"/>
                  </a:lnTo>
                  <a:close/>
                </a:path>
              </a:pathLst>
            </a:custGeom>
            <a:blipFill>
              <a:blip r:embed="rId8"/>
              <a:stretch>
                <a:fillRect l="-11799" t="0" r="-11799" b="0"/>
              </a:stretch>
            </a:blipFill>
          </p:spPr>
        </p:sp>
      </p:grpSp>
      <p:sp>
        <p:nvSpPr>
          <p:cNvPr name="Freeform 10" id="10"/>
          <p:cNvSpPr/>
          <p:nvPr/>
        </p:nvSpPr>
        <p:spPr>
          <a:xfrm flipH="false" flipV="false" rot="-5400000">
            <a:off x="-1526086" y="2209505"/>
            <a:ext cx="1034126" cy="5286265"/>
          </a:xfrm>
          <a:custGeom>
            <a:avLst/>
            <a:gdLst/>
            <a:ahLst/>
            <a:cxnLst/>
            <a:rect r="r" b="b" t="t" l="l"/>
            <a:pathLst>
              <a:path h="5286265" w="1034126">
                <a:moveTo>
                  <a:pt x="0" y="0"/>
                </a:moveTo>
                <a:lnTo>
                  <a:pt x="1034126" y="0"/>
                </a:lnTo>
                <a:lnTo>
                  <a:pt x="1034126" y="5286265"/>
                </a:lnTo>
                <a:lnTo>
                  <a:pt x="0" y="5286265"/>
                </a:lnTo>
                <a:lnTo>
                  <a:pt x="0" y="0"/>
                </a:lnTo>
                <a:close/>
              </a:path>
            </a:pathLst>
          </a:custGeom>
          <a:blipFill>
            <a:blip r:embed="rId9"/>
            <a:stretch>
              <a:fillRect l="0" t="0" r="0" b="0"/>
            </a:stretch>
          </a:blipFill>
        </p:spPr>
      </p:sp>
      <p:sp>
        <p:nvSpPr>
          <p:cNvPr name="Freeform 11" id="11"/>
          <p:cNvSpPr/>
          <p:nvPr/>
        </p:nvSpPr>
        <p:spPr>
          <a:xfrm flipH="false" flipV="false" rot="5832559">
            <a:off x="18724672" y="2474201"/>
            <a:ext cx="930563" cy="4756873"/>
          </a:xfrm>
          <a:custGeom>
            <a:avLst/>
            <a:gdLst/>
            <a:ahLst/>
            <a:cxnLst/>
            <a:rect r="r" b="b" t="t" l="l"/>
            <a:pathLst>
              <a:path h="4756873" w="930563">
                <a:moveTo>
                  <a:pt x="0" y="0"/>
                </a:moveTo>
                <a:lnTo>
                  <a:pt x="930563" y="0"/>
                </a:lnTo>
                <a:lnTo>
                  <a:pt x="930563" y="4756873"/>
                </a:lnTo>
                <a:lnTo>
                  <a:pt x="0" y="4756873"/>
                </a:lnTo>
                <a:lnTo>
                  <a:pt x="0" y="0"/>
                </a:lnTo>
                <a:close/>
              </a:path>
            </a:pathLst>
          </a:custGeom>
          <a:blipFill>
            <a:blip r:embed="rId9"/>
            <a:stretch>
              <a:fillRect l="0" t="0" r="0" b="0"/>
            </a:stretch>
          </a:blipFill>
        </p:spPr>
      </p:sp>
      <p:sp>
        <p:nvSpPr>
          <p:cNvPr name="Freeform 12" id="12"/>
          <p:cNvSpPr/>
          <p:nvPr/>
        </p:nvSpPr>
        <p:spPr>
          <a:xfrm flipH="false" flipV="false" rot="-4430828">
            <a:off x="-2800176" y="-4554003"/>
            <a:ext cx="6737985" cy="8229600"/>
          </a:xfrm>
          <a:custGeom>
            <a:avLst/>
            <a:gdLst/>
            <a:ahLst/>
            <a:cxnLst/>
            <a:rect r="r" b="b" t="t" l="l"/>
            <a:pathLst>
              <a:path h="8229600" w="6737985">
                <a:moveTo>
                  <a:pt x="0" y="0"/>
                </a:moveTo>
                <a:lnTo>
                  <a:pt x="6737985" y="0"/>
                </a:lnTo>
                <a:lnTo>
                  <a:pt x="6737985" y="8229600"/>
                </a:lnTo>
                <a:lnTo>
                  <a:pt x="0" y="8229600"/>
                </a:lnTo>
                <a:lnTo>
                  <a:pt x="0" y="0"/>
                </a:lnTo>
                <a:close/>
              </a:path>
            </a:pathLst>
          </a:custGeom>
          <a:blipFill>
            <a:blip r:embed="rId10"/>
            <a:stretch>
              <a:fillRect l="0" t="0" r="0" b="0"/>
            </a:stretch>
          </a:blipFill>
        </p:spPr>
      </p:sp>
      <p:sp>
        <p:nvSpPr>
          <p:cNvPr name="Freeform 13" id="13"/>
          <p:cNvSpPr/>
          <p:nvPr/>
        </p:nvSpPr>
        <p:spPr>
          <a:xfrm flipH="true" flipV="false" rot="3902167">
            <a:off x="13786715" y="-4813126"/>
            <a:ext cx="6737985" cy="8229600"/>
          </a:xfrm>
          <a:custGeom>
            <a:avLst/>
            <a:gdLst/>
            <a:ahLst/>
            <a:cxnLst/>
            <a:rect r="r" b="b" t="t" l="l"/>
            <a:pathLst>
              <a:path h="8229600" w="6737985">
                <a:moveTo>
                  <a:pt x="6737985" y="0"/>
                </a:moveTo>
                <a:lnTo>
                  <a:pt x="0" y="0"/>
                </a:lnTo>
                <a:lnTo>
                  <a:pt x="0" y="8229600"/>
                </a:lnTo>
                <a:lnTo>
                  <a:pt x="6737985" y="8229600"/>
                </a:lnTo>
                <a:lnTo>
                  <a:pt x="6737985" y="0"/>
                </a:lnTo>
                <a:close/>
              </a:path>
            </a:pathLst>
          </a:custGeom>
          <a:blipFill>
            <a:blip r:embed="rId10"/>
            <a:stretch>
              <a:fillRect l="0" t="0" r="0" b="0"/>
            </a:stretch>
          </a:blipFill>
        </p:spPr>
      </p:sp>
      <p:sp>
        <p:nvSpPr>
          <p:cNvPr name="TextBox 14" id="14"/>
          <p:cNvSpPr txBox="true"/>
          <p:nvPr/>
        </p:nvSpPr>
        <p:spPr>
          <a:xfrm rot="0">
            <a:off x="4058180" y="1343025"/>
            <a:ext cx="10171641" cy="4175379"/>
          </a:xfrm>
          <a:prstGeom prst="rect">
            <a:avLst/>
          </a:prstGeom>
        </p:spPr>
        <p:txBody>
          <a:bodyPr anchor="t" rtlCol="false" tIns="0" lIns="0" bIns="0" rIns="0">
            <a:spAutoFit/>
          </a:bodyPr>
          <a:lstStyle/>
          <a:p>
            <a:pPr algn="ctr">
              <a:lnSpc>
                <a:spcPts val="7967"/>
              </a:lnSpc>
            </a:pPr>
            <a:r>
              <a:rPr lang="en-US" sz="9600">
                <a:solidFill>
                  <a:srgbClr val="FFFFFF"/>
                </a:solidFill>
                <a:latin typeface="TC Milo"/>
                <a:ea typeface="TC Milo"/>
                <a:cs typeface="TC Milo"/>
                <a:sym typeface="TC Milo"/>
              </a:rPr>
              <a:t>FRAMEWORK NLP UNTUK ANALISIS TOPIK DAN TREN DALAM ARTIKEL TEKNOLOGI</a:t>
            </a:r>
          </a:p>
        </p:txBody>
      </p:sp>
      <p:sp>
        <p:nvSpPr>
          <p:cNvPr name="TextBox 15" id="15"/>
          <p:cNvSpPr txBox="true"/>
          <p:nvPr/>
        </p:nvSpPr>
        <p:spPr>
          <a:xfrm rot="0">
            <a:off x="6062229" y="6289574"/>
            <a:ext cx="6163542" cy="1593129"/>
          </a:xfrm>
          <a:prstGeom prst="rect">
            <a:avLst/>
          </a:prstGeom>
        </p:spPr>
        <p:txBody>
          <a:bodyPr anchor="t" rtlCol="false" tIns="0" lIns="0" bIns="0" rIns="0">
            <a:spAutoFit/>
          </a:bodyPr>
          <a:lstStyle/>
          <a:p>
            <a:pPr algn="ctr">
              <a:lnSpc>
                <a:spcPts val="5944"/>
              </a:lnSpc>
            </a:pPr>
            <a:r>
              <a:rPr lang="en-US" sz="4246" b="true">
                <a:solidFill>
                  <a:srgbClr val="AA8E6B"/>
                </a:solidFill>
                <a:latin typeface="Agrandir Bold"/>
                <a:ea typeface="Agrandir Bold"/>
                <a:cs typeface="Agrandir Bold"/>
                <a:sym typeface="Agrandir Bold"/>
              </a:rPr>
              <a:t>Presentasi oleh : Andika WIra Yumna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3135726" y="2289200"/>
            <a:ext cx="15152274" cy="8512951"/>
          </a:xfrm>
          <a:custGeom>
            <a:avLst/>
            <a:gdLst/>
            <a:ahLst/>
            <a:cxnLst/>
            <a:rect r="r" b="b" t="t" l="l"/>
            <a:pathLst>
              <a:path h="8512951" w="15152274">
                <a:moveTo>
                  <a:pt x="0" y="0"/>
                </a:moveTo>
                <a:lnTo>
                  <a:pt x="15152274" y="0"/>
                </a:lnTo>
                <a:lnTo>
                  <a:pt x="15152274" y="8512951"/>
                </a:lnTo>
                <a:lnTo>
                  <a:pt x="0" y="8512951"/>
                </a:lnTo>
                <a:lnTo>
                  <a:pt x="0" y="0"/>
                </a:lnTo>
                <a:close/>
              </a:path>
            </a:pathLst>
          </a:custGeom>
          <a:blipFill>
            <a:blip r:embed="rId3">
              <a:alphaModFix amt="47000"/>
            </a:blip>
            <a:stretch>
              <a:fillRect l="-68126" t="-26853" r="-62705" b="0"/>
            </a:stretch>
          </a:blipFill>
        </p:spPr>
      </p:sp>
      <p:sp>
        <p:nvSpPr>
          <p:cNvPr name="Freeform 4" id="4"/>
          <p:cNvSpPr/>
          <p:nvPr/>
        </p:nvSpPr>
        <p:spPr>
          <a:xfrm flipH="false" flipV="false" rot="268255">
            <a:off x="-43418"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268255">
            <a:off x="9957833" y="-4645479"/>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TextBox 6" id="6"/>
          <p:cNvSpPr txBox="true"/>
          <p:nvPr/>
        </p:nvSpPr>
        <p:spPr>
          <a:xfrm rot="0">
            <a:off x="1028700" y="4267360"/>
            <a:ext cx="16230600" cy="5293995"/>
          </a:xfrm>
          <a:prstGeom prst="rect">
            <a:avLst/>
          </a:prstGeom>
        </p:spPr>
        <p:txBody>
          <a:bodyPr anchor="t" rtlCol="false" tIns="0" lIns="0" bIns="0" rIns="0">
            <a:spAutoFit/>
          </a:bodyPr>
          <a:lstStyle/>
          <a:p>
            <a:pPr algn="ctr">
              <a:lnSpc>
                <a:spcPts val="5880"/>
              </a:lnSpc>
            </a:pPr>
            <a:r>
              <a:rPr lang="en-US" sz="4200" b="true">
                <a:solidFill>
                  <a:srgbClr val="AA8E6B"/>
                </a:solidFill>
                <a:latin typeface="Agrandir Bold"/>
                <a:ea typeface="Agrandir Bold"/>
                <a:cs typeface="Agrandir Bold"/>
                <a:sym typeface="Agrandir Bold"/>
              </a:rPr>
              <a:t>Dalam era digital, jumlah artikel teknologi yang tersedia secara online terus meningkat. Memahami topik dan tren yang sedang berkembang dapat membantu peneliti, bisnis, dan masyarakat mengikuti perkembangan terbaru. Pendekatan Natural Language Processing (NLP) memungkinkan analisis data teks secara otomatis dan efektif.</a:t>
            </a:r>
          </a:p>
        </p:txBody>
      </p:sp>
      <p:sp>
        <p:nvSpPr>
          <p:cNvPr name="Freeform 7" id="7"/>
          <p:cNvSpPr/>
          <p:nvPr/>
        </p:nvSpPr>
        <p:spPr>
          <a:xfrm flipH="false" flipV="false" rot="0">
            <a:off x="12263836" y="6878036"/>
            <a:ext cx="6288126" cy="3880737"/>
          </a:xfrm>
          <a:custGeom>
            <a:avLst/>
            <a:gdLst/>
            <a:ahLst/>
            <a:cxnLst/>
            <a:rect r="r" b="b" t="t" l="l"/>
            <a:pathLst>
              <a:path h="3880737" w="6288126">
                <a:moveTo>
                  <a:pt x="0" y="0"/>
                </a:moveTo>
                <a:lnTo>
                  <a:pt x="6288126" y="0"/>
                </a:lnTo>
                <a:lnTo>
                  <a:pt x="6288126" y="3880737"/>
                </a:lnTo>
                <a:lnTo>
                  <a:pt x="0" y="3880737"/>
                </a:lnTo>
                <a:lnTo>
                  <a:pt x="0" y="0"/>
                </a:lnTo>
                <a:close/>
              </a:path>
            </a:pathLst>
          </a:custGeom>
          <a:blipFill>
            <a:blip r:embed="rId5"/>
            <a:stretch>
              <a:fillRect l="0" t="0" r="-87016" b="0"/>
            </a:stretch>
          </a:blipFill>
        </p:spPr>
      </p:sp>
      <p:sp>
        <p:nvSpPr>
          <p:cNvPr name="Freeform 8" id="8"/>
          <p:cNvSpPr/>
          <p:nvPr/>
        </p:nvSpPr>
        <p:spPr>
          <a:xfrm flipH="false" flipV="false" rot="0">
            <a:off x="-1880918" y="540267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
        <p:nvSpPr>
          <p:cNvPr name="TextBox 9" id="9"/>
          <p:cNvSpPr txBox="true"/>
          <p:nvPr/>
        </p:nvSpPr>
        <p:spPr>
          <a:xfrm rot="0">
            <a:off x="4391555" y="1263076"/>
            <a:ext cx="9504890" cy="1241113"/>
          </a:xfrm>
          <a:prstGeom prst="rect">
            <a:avLst/>
          </a:prstGeom>
        </p:spPr>
        <p:txBody>
          <a:bodyPr anchor="t" rtlCol="false" tIns="0" lIns="0" bIns="0" rIns="0">
            <a:spAutoFit/>
          </a:bodyPr>
          <a:lstStyle/>
          <a:p>
            <a:pPr algn="ctr">
              <a:lnSpc>
                <a:spcPts val="8632"/>
              </a:lnSpc>
            </a:pPr>
            <a:r>
              <a:rPr lang="en-US" sz="10400">
                <a:solidFill>
                  <a:srgbClr val="201E20"/>
                </a:solidFill>
                <a:latin typeface="TC Milo"/>
                <a:ea typeface="TC Milo"/>
                <a:cs typeface="TC Milo"/>
                <a:sym typeface="TC Milo"/>
              </a:rPr>
              <a:t>LATAR BELAKANG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25250" r="0" b="-25250"/>
            </a:stretch>
          </a:blipFill>
        </p:spPr>
      </p:sp>
      <p:sp>
        <p:nvSpPr>
          <p:cNvPr name="Freeform 3" id="3"/>
          <p:cNvSpPr/>
          <p:nvPr/>
        </p:nvSpPr>
        <p:spPr>
          <a:xfrm flipH="false" flipV="false" rot="0">
            <a:off x="11604052" y="4115357"/>
            <a:ext cx="5938776" cy="5247718"/>
          </a:xfrm>
          <a:custGeom>
            <a:avLst/>
            <a:gdLst/>
            <a:ahLst/>
            <a:cxnLst/>
            <a:rect r="r" b="b" t="t" l="l"/>
            <a:pathLst>
              <a:path h="5247718" w="5938776">
                <a:moveTo>
                  <a:pt x="0" y="0"/>
                </a:moveTo>
                <a:lnTo>
                  <a:pt x="5938776" y="0"/>
                </a:lnTo>
                <a:lnTo>
                  <a:pt x="5938776" y="5247718"/>
                </a:lnTo>
                <a:lnTo>
                  <a:pt x="0" y="5247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6419" y="3899212"/>
            <a:ext cx="5938776" cy="5247718"/>
          </a:xfrm>
          <a:custGeom>
            <a:avLst/>
            <a:gdLst/>
            <a:ahLst/>
            <a:cxnLst/>
            <a:rect r="r" b="b" t="t" l="l"/>
            <a:pathLst>
              <a:path h="5247718" w="5938776">
                <a:moveTo>
                  <a:pt x="0" y="0"/>
                </a:moveTo>
                <a:lnTo>
                  <a:pt x="5938776" y="0"/>
                </a:lnTo>
                <a:lnTo>
                  <a:pt x="5938776" y="5247719"/>
                </a:lnTo>
                <a:lnTo>
                  <a:pt x="0" y="52477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6419" y="3899212"/>
            <a:ext cx="6492739" cy="5010049"/>
          </a:xfrm>
          <a:custGeom>
            <a:avLst/>
            <a:gdLst/>
            <a:ahLst/>
            <a:cxnLst/>
            <a:rect r="r" b="b" t="t" l="l"/>
            <a:pathLst>
              <a:path h="5010049" w="6492739">
                <a:moveTo>
                  <a:pt x="0" y="0"/>
                </a:moveTo>
                <a:lnTo>
                  <a:pt x="6492740" y="0"/>
                </a:lnTo>
                <a:lnTo>
                  <a:pt x="6492740" y="5010049"/>
                </a:lnTo>
                <a:lnTo>
                  <a:pt x="0" y="5010049"/>
                </a:lnTo>
                <a:lnTo>
                  <a:pt x="0" y="0"/>
                </a:lnTo>
                <a:close/>
              </a:path>
            </a:pathLst>
          </a:custGeom>
          <a:blipFill>
            <a:blip r:embed="rId5"/>
            <a:stretch>
              <a:fillRect l="0" t="-33430" r="0" b="0"/>
            </a:stretch>
          </a:blipFill>
        </p:spPr>
      </p:sp>
      <p:sp>
        <p:nvSpPr>
          <p:cNvPr name="Freeform 6" id="6"/>
          <p:cNvSpPr/>
          <p:nvPr/>
        </p:nvSpPr>
        <p:spPr>
          <a:xfrm flipH="false" flipV="false" rot="0">
            <a:off x="1028700" y="3528847"/>
            <a:ext cx="3379865" cy="1216751"/>
          </a:xfrm>
          <a:custGeom>
            <a:avLst/>
            <a:gdLst/>
            <a:ahLst/>
            <a:cxnLst/>
            <a:rect r="r" b="b" t="t" l="l"/>
            <a:pathLst>
              <a:path h="1216751" w="3379865">
                <a:moveTo>
                  <a:pt x="0" y="0"/>
                </a:moveTo>
                <a:lnTo>
                  <a:pt x="3379865" y="0"/>
                </a:lnTo>
                <a:lnTo>
                  <a:pt x="3379865" y="1216751"/>
                </a:lnTo>
                <a:lnTo>
                  <a:pt x="0" y="1216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04052" y="4137222"/>
            <a:ext cx="6492739" cy="5010049"/>
          </a:xfrm>
          <a:custGeom>
            <a:avLst/>
            <a:gdLst/>
            <a:ahLst/>
            <a:cxnLst/>
            <a:rect r="r" b="b" t="t" l="l"/>
            <a:pathLst>
              <a:path h="5010049" w="6492739">
                <a:moveTo>
                  <a:pt x="0" y="0"/>
                </a:moveTo>
                <a:lnTo>
                  <a:pt x="6492740" y="0"/>
                </a:lnTo>
                <a:lnTo>
                  <a:pt x="6492740" y="5010049"/>
                </a:lnTo>
                <a:lnTo>
                  <a:pt x="0" y="5010049"/>
                </a:lnTo>
                <a:lnTo>
                  <a:pt x="0" y="0"/>
                </a:lnTo>
                <a:close/>
              </a:path>
            </a:pathLst>
          </a:custGeom>
          <a:blipFill>
            <a:blip r:embed="rId5"/>
            <a:stretch>
              <a:fillRect l="0" t="-33430" r="0" b="0"/>
            </a:stretch>
          </a:blipFill>
          <a:ln cap="sq">
            <a:noFill/>
            <a:prstDash val="solid"/>
            <a:miter/>
          </a:ln>
        </p:spPr>
      </p:sp>
      <p:sp>
        <p:nvSpPr>
          <p:cNvPr name="Freeform 8" id="8"/>
          <p:cNvSpPr/>
          <p:nvPr/>
        </p:nvSpPr>
        <p:spPr>
          <a:xfrm flipH="false" flipV="false" rot="0">
            <a:off x="12899575" y="3679091"/>
            <a:ext cx="3423231" cy="1232363"/>
          </a:xfrm>
          <a:custGeom>
            <a:avLst/>
            <a:gdLst/>
            <a:ahLst/>
            <a:cxnLst/>
            <a:rect r="r" b="b" t="t" l="l"/>
            <a:pathLst>
              <a:path h="1232363" w="3423231">
                <a:moveTo>
                  <a:pt x="0" y="0"/>
                </a:moveTo>
                <a:lnTo>
                  <a:pt x="3423231" y="0"/>
                </a:lnTo>
                <a:lnTo>
                  <a:pt x="3423231" y="1232363"/>
                </a:lnTo>
                <a:lnTo>
                  <a:pt x="0" y="1232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9" id="9"/>
          <p:cNvSpPr/>
          <p:nvPr/>
        </p:nvSpPr>
        <p:spPr>
          <a:xfrm flipH="false" flipV="false" rot="268255">
            <a:off x="-1306692"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0" id="10"/>
          <p:cNvSpPr/>
          <p:nvPr/>
        </p:nvSpPr>
        <p:spPr>
          <a:xfrm flipH="false" flipV="false" rot="268255">
            <a:off x="8694559" y="-5235663"/>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8"/>
            <a:stretch>
              <a:fillRect l="0" t="0" r="0" b="0"/>
            </a:stretch>
          </a:blipFill>
        </p:spPr>
      </p:sp>
      <p:sp>
        <p:nvSpPr>
          <p:cNvPr name="Freeform 11" id="11"/>
          <p:cNvSpPr/>
          <p:nvPr/>
        </p:nvSpPr>
        <p:spPr>
          <a:xfrm flipH="false" flipV="true" rot="-213602">
            <a:off x="-1247503"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2" id="12"/>
          <p:cNvSpPr/>
          <p:nvPr/>
        </p:nvSpPr>
        <p:spPr>
          <a:xfrm flipH="false" flipV="true" rot="-213602">
            <a:off x="5821557" y="9693553"/>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Freeform 13" id="13"/>
          <p:cNvSpPr/>
          <p:nvPr/>
        </p:nvSpPr>
        <p:spPr>
          <a:xfrm flipH="false" flipV="true" rot="-213602">
            <a:off x="11295078" y="9588778"/>
            <a:ext cx="10900132" cy="8229600"/>
          </a:xfrm>
          <a:custGeom>
            <a:avLst/>
            <a:gdLst/>
            <a:ahLst/>
            <a:cxnLst/>
            <a:rect r="r" b="b" t="t" l="l"/>
            <a:pathLst>
              <a:path h="8229600" w="10900132">
                <a:moveTo>
                  <a:pt x="0" y="8229600"/>
                </a:moveTo>
                <a:lnTo>
                  <a:pt x="10900132" y="8229600"/>
                </a:lnTo>
                <a:lnTo>
                  <a:pt x="10900132" y="0"/>
                </a:lnTo>
                <a:lnTo>
                  <a:pt x="0" y="0"/>
                </a:lnTo>
                <a:lnTo>
                  <a:pt x="0" y="8229600"/>
                </a:lnTo>
                <a:close/>
              </a:path>
            </a:pathLst>
          </a:custGeom>
          <a:blipFill>
            <a:blip r:embed="rId8"/>
            <a:stretch>
              <a:fillRect l="0" t="0" r="0" b="0"/>
            </a:stretch>
          </a:blipFill>
          <a:ln cap="sq">
            <a:noFill/>
            <a:prstDash val="solid"/>
            <a:miter/>
          </a:ln>
        </p:spPr>
      </p:sp>
      <p:sp>
        <p:nvSpPr>
          <p:cNvPr name="TextBox 14" id="14"/>
          <p:cNvSpPr txBox="true"/>
          <p:nvPr/>
        </p:nvSpPr>
        <p:spPr>
          <a:xfrm rot="0">
            <a:off x="4391555" y="968144"/>
            <a:ext cx="9504890" cy="1241113"/>
          </a:xfrm>
          <a:prstGeom prst="rect">
            <a:avLst/>
          </a:prstGeom>
        </p:spPr>
        <p:txBody>
          <a:bodyPr anchor="t" rtlCol="false" tIns="0" lIns="0" bIns="0" rIns="0">
            <a:spAutoFit/>
          </a:bodyPr>
          <a:lstStyle/>
          <a:p>
            <a:pPr algn="ctr">
              <a:lnSpc>
                <a:spcPts val="8632"/>
              </a:lnSpc>
            </a:pPr>
            <a:r>
              <a:rPr lang="en-US" sz="10400">
                <a:solidFill>
                  <a:srgbClr val="201E20"/>
                </a:solidFill>
                <a:latin typeface="TC Milo"/>
                <a:ea typeface="TC Milo"/>
                <a:cs typeface="TC Milo"/>
                <a:sym typeface="TC Milo"/>
              </a:rPr>
              <a:t>RUMUSAN MASALAH</a:t>
            </a:r>
          </a:p>
        </p:txBody>
      </p:sp>
      <p:sp>
        <p:nvSpPr>
          <p:cNvPr name="TextBox 15" id="15"/>
          <p:cNvSpPr txBox="true"/>
          <p:nvPr/>
        </p:nvSpPr>
        <p:spPr>
          <a:xfrm rot="0">
            <a:off x="1028700" y="3884922"/>
            <a:ext cx="3091126" cy="650739"/>
          </a:xfrm>
          <a:prstGeom prst="rect">
            <a:avLst/>
          </a:prstGeom>
        </p:spPr>
        <p:txBody>
          <a:bodyPr anchor="t" rtlCol="false" tIns="0" lIns="0" bIns="0" rIns="0">
            <a:spAutoFit/>
          </a:bodyPr>
          <a:lstStyle/>
          <a:p>
            <a:pPr algn="ctr">
              <a:lnSpc>
                <a:spcPts val="4532"/>
              </a:lnSpc>
            </a:pPr>
            <a:r>
              <a:rPr lang="en-US" sz="5460">
                <a:solidFill>
                  <a:srgbClr val="201E20"/>
                </a:solidFill>
                <a:latin typeface="TC Milo"/>
                <a:ea typeface="TC Milo"/>
                <a:cs typeface="TC Milo"/>
                <a:sym typeface="TC Milo"/>
              </a:rPr>
              <a:t>MASALAH A</a:t>
            </a:r>
          </a:p>
        </p:txBody>
      </p:sp>
      <p:sp>
        <p:nvSpPr>
          <p:cNvPr name="TextBox 16" id="16"/>
          <p:cNvSpPr txBox="true"/>
          <p:nvPr/>
        </p:nvSpPr>
        <p:spPr>
          <a:xfrm rot="0">
            <a:off x="13065628" y="3904148"/>
            <a:ext cx="3091126" cy="647124"/>
          </a:xfrm>
          <a:prstGeom prst="rect">
            <a:avLst/>
          </a:prstGeom>
        </p:spPr>
        <p:txBody>
          <a:bodyPr anchor="t" rtlCol="false" tIns="0" lIns="0" bIns="0" rIns="0">
            <a:spAutoFit/>
          </a:bodyPr>
          <a:lstStyle/>
          <a:p>
            <a:pPr algn="ctr">
              <a:lnSpc>
                <a:spcPts val="4532"/>
              </a:lnSpc>
            </a:pPr>
            <a:r>
              <a:rPr lang="en-US" sz="5460">
                <a:solidFill>
                  <a:srgbClr val="201E20"/>
                </a:solidFill>
                <a:latin typeface="TC Milo"/>
                <a:ea typeface="TC Milo"/>
                <a:cs typeface="TC Milo"/>
                <a:sym typeface="TC Milo"/>
              </a:rPr>
              <a:t>Masalah C</a:t>
            </a:r>
          </a:p>
        </p:txBody>
      </p:sp>
      <p:sp>
        <p:nvSpPr>
          <p:cNvPr name="TextBox 17" id="17"/>
          <p:cNvSpPr txBox="true"/>
          <p:nvPr/>
        </p:nvSpPr>
        <p:spPr>
          <a:xfrm rot="0">
            <a:off x="679212" y="5000625"/>
            <a:ext cx="4893191" cy="2052955"/>
          </a:xfrm>
          <a:prstGeom prst="rect">
            <a:avLst/>
          </a:prstGeom>
        </p:spPr>
        <p:txBody>
          <a:bodyPr anchor="t" rtlCol="false" tIns="0" lIns="0" bIns="0" rIns="0">
            <a:spAutoFit/>
          </a:bodyPr>
          <a:lstStyle/>
          <a:p>
            <a:pPr algn="ctr">
              <a:lnSpc>
                <a:spcPts val="3919"/>
              </a:lnSpc>
            </a:pPr>
            <a:r>
              <a:rPr lang="en-US" sz="2799" b="true">
                <a:solidFill>
                  <a:srgbClr val="8B674A"/>
                </a:solidFill>
                <a:latin typeface="Agrandir Bold"/>
                <a:ea typeface="Agrandir Bold"/>
                <a:cs typeface="Agrandir Bold"/>
                <a:sym typeface="Agrandir Bold"/>
              </a:rPr>
              <a:t>Bagaimana framework NLP dapat digunakan untuk mendeteksi topik utama dalam artikel teknologi?</a:t>
            </a:r>
          </a:p>
        </p:txBody>
      </p:sp>
      <p:sp>
        <p:nvSpPr>
          <p:cNvPr name="TextBox 18" id="18"/>
          <p:cNvSpPr txBox="true"/>
          <p:nvPr/>
        </p:nvSpPr>
        <p:spPr>
          <a:xfrm rot="0">
            <a:off x="12614098" y="5044804"/>
            <a:ext cx="4928730" cy="20529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8B674A"/>
                </a:solidFill>
                <a:latin typeface="Agrandir Bold"/>
                <a:ea typeface="Agrandir Bold"/>
                <a:cs typeface="Agrandir Bold"/>
                <a:sym typeface="Agrandir Bold"/>
              </a:rPr>
              <a:t>Apa algoritma dan pendekatan terbaik untuk memastikan hasil yang akurat dan relevan?</a:t>
            </a:r>
          </a:p>
        </p:txBody>
      </p:sp>
      <p:sp>
        <p:nvSpPr>
          <p:cNvPr name="Freeform 19" id="19"/>
          <p:cNvSpPr/>
          <p:nvPr/>
        </p:nvSpPr>
        <p:spPr>
          <a:xfrm flipH="false" flipV="false" rot="0">
            <a:off x="6174612" y="4654495"/>
            <a:ext cx="6027485" cy="5010049"/>
          </a:xfrm>
          <a:custGeom>
            <a:avLst/>
            <a:gdLst/>
            <a:ahLst/>
            <a:cxnLst/>
            <a:rect r="r" b="b" t="t" l="l"/>
            <a:pathLst>
              <a:path h="5010049" w="6027485">
                <a:moveTo>
                  <a:pt x="0" y="0"/>
                </a:moveTo>
                <a:lnTo>
                  <a:pt x="6027485" y="0"/>
                </a:lnTo>
                <a:lnTo>
                  <a:pt x="6027485" y="5010049"/>
                </a:lnTo>
                <a:lnTo>
                  <a:pt x="0" y="5010049"/>
                </a:lnTo>
                <a:lnTo>
                  <a:pt x="0" y="0"/>
                </a:lnTo>
                <a:close/>
              </a:path>
            </a:pathLst>
          </a:custGeom>
          <a:blipFill>
            <a:blip r:embed="rId5"/>
            <a:stretch>
              <a:fillRect l="0" t="-33430" r="-7718" b="0"/>
            </a:stretch>
          </a:blipFill>
        </p:spPr>
      </p:sp>
      <p:sp>
        <p:nvSpPr>
          <p:cNvPr name="Freeform 20" id="20"/>
          <p:cNvSpPr/>
          <p:nvPr/>
        </p:nvSpPr>
        <p:spPr>
          <a:xfrm flipH="false" flipV="false" rot="0">
            <a:off x="6174612" y="4535660"/>
            <a:ext cx="5938776" cy="5247718"/>
          </a:xfrm>
          <a:custGeom>
            <a:avLst/>
            <a:gdLst/>
            <a:ahLst/>
            <a:cxnLst/>
            <a:rect r="r" b="b" t="t" l="l"/>
            <a:pathLst>
              <a:path h="5247718" w="5938776">
                <a:moveTo>
                  <a:pt x="0" y="0"/>
                </a:moveTo>
                <a:lnTo>
                  <a:pt x="5938776" y="0"/>
                </a:lnTo>
                <a:lnTo>
                  <a:pt x="5938776" y="5247718"/>
                </a:lnTo>
                <a:lnTo>
                  <a:pt x="0" y="5247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7436673" y="3970928"/>
            <a:ext cx="3379865" cy="1216751"/>
          </a:xfrm>
          <a:custGeom>
            <a:avLst/>
            <a:gdLst/>
            <a:ahLst/>
            <a:cxnLst/>
            <a:rect r="r" b="b" t="t" l="l"/>
            <a:pathLst>
              <a:path h="1216751" w="3379865">
                <a:moveTo>
                  <a:pt x="0" y="0"/>
                </a:moveTo>
                <a:lnTo>
                  <a:pt x="3379865" y="0"/>
                </a:lnTo>
                <a:lnTo>
                  <a:pt x="3379865" y="1216751"/>
                </a:lnTo>
                <a:lnTo>
                  <a:pt x="0" y="1216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7581043" y="4344422"/>
            <a:ext cx="3091126" cy="650770"/>
          </a:xfrm>
          <a:prstGeom prst="rect">
            <a:avLst/>
          </a:prstGeom>
        </p:spPr>
        <p:txBody>
          <a:bodyPr anchor="t" rtlCol="false" tIns="0" lIns="0" bIns="0" rIns="0">
            <a:spAutoFit/>
          </a:bodyPr>
          <a:lstStyle/>
          <a:p>
            <a:pPr algn="ctr">
              <a:lnSpc>
                <a:spcPts val="4532"/>
              </a:lnSpc>
            </a:pPr>
            <a:r>
              <a:rPr lang="en-US" sz="5460">
                <a:solidFill>
                  <a:srgbClr val="201E20"/>
                </a:solidFill>
                <a:latin typeface="TC Milo"/>
                <a:ea typeface="TC Milo"/>
                <a:cs typeface="TC Milo"/>
                <a:sym typeface="TC Milo"/>
              </a:rPr>
              <a:t>MASALAH B</a:t>
            </a:r>
          </a:p>
        </p:txBody>
      </p:sp>
      <p:sp>
        <p:nvSpPr>
          <p:cNvPr name="TextBox 23" id="23"/>
          <p:cNvSpPr txBox="true"/>
          <p:nvPr/>
        </p:nvSpPr>
        <p:spPr>
          <a:xfrm rot="0">
            <a:off x="6908051" y="5606779"/>
            <a:ext cx="4893191" cy="2052955"/>
          </a:xfrm>
          <a:prstGeom prst="rect">
            <a:avLst/>
          </a:prstGeom>
        </p:spPr>
        <p:txBody>
          <a:bodyPr anchor="t" rtlCol="false" tIns="0" lIns="0" bIns="0" rIns="0">
            <a:spAutoFit/>
          </a:bodyPr>
          <a:lstStyle/>
          <a:p>
            <a:pPr algn="ctr">
              <a:lnSpc>
                <a:spcPts val="3919"/>
              </a:lnSpc>
            </a:pPr>
            <a:r>
              <a:rPr lang="en-US" sz="2799" b="true">
                <a:solidFill>
                  <a:srgbClr val="8B674A"/>
                </a:solidFill>
                <a:latin typeface="Agrandir Bold"/>
                <a:ea typeface="Agrandir Bold"/>
                <a:cs typeface="Agrandir Bold"/>
                <a:sym typeface="Agrandir Bold"/>
              </a:rPr>
              <a:t>Bagaimana model ini dapat mengidentifikasi tren dari perubahan topik seiring waktu?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933" t="-34922" r="-11583" b="-15023"/>
            </a:stretch>
          </a:blipFill>
        </p:spPr>
      </p:sp>
      <p:sp>
        <p:nvSpPr>
          <p:cNvPr name="Freeform 3" id="3"/>
          <p:cNvSpPr/>
          <p:nvPr/>
        </p:nvSpPr>
        <p:spPr>
          <a:xfrm flipH="true" flipV="false" rot="4927850">
            <a:off x="-4381805" y="-3064035"/>
            <a:ext cx="8436112" cy="12536211"/>
          </a:xfrm>
          <a:custGeom>
            <a:avLst/>
            <a:gdLst/>
            <a:ahLst/>
            <a:cxnLst/>
            <a:rect r="r" b="b" t="t" l="l"/>
            <a:pathLst>
              <a:path h="12536211" w="8436112">
                <a:moveTo>
                  <a:pt x="8436112" y="0"/>
                </a:moveTo>
                <a:lnTo>
                  <a:pt x="0" y="0"/>
                </a:lnTo>
                <a:lnTo>
                  <a:pt x="0" y="12536212"/>
                </a:lnTo>
                <a:lnTo>
                  <a:pt x="8436112" y="12536212"/>
                </a:lnTo>
                <a:lnTo>
                  <a:pt x="8436112" y="0"/>
                </a:lnTo>
                <a:close/>
              </a:path>
            </a:pathLst>
          </a:custGeom>
          <a:blipFill>
            <a:blip r:embed="rId3"/>
            <a:stretch>
              <a:fillRect l="-28354" t="0" r="0" b="0"/>
            </a:stretch>
          </a:blipFill>
        </p:spPr>
      </p:sp>
      <p:sp>
        <p:nvSpPr>
          <p:cNvPr name="Freeform 4" id="4"/>
          <p:cNvSpPr/>
          <p:nvPr/>
        </p:nvSpPr>
        <p:spPr>
          <a:xfrm flipH="false" flipV="false" rot="-5013322">
            <a:off x="-4322124" y="823807"/>
            <a:ext cx="11211325" cy="8464551"/>
          </a:xfrm>
          <a:custGeom>
            <a:avLst/>
            <a:gdLst/>
            <a:ahLst/>
            <a:cxnLst/>
            <a:rect r="r" b="b" t="t" l="l"/>
            <a:pathLst>
              <a:path h="8464551" w="11211325">
                <a:moveTo>
                  <a:pt x="0" y="0"/>
                </a:moveTo>
                <a:lnTo>
                  <a:pt x="11211326" y="0"/>
                </a:lnTo>
                <a:lnTo>
                  <a:pt x="11211326" y="8464551"/>
                </a:lnTo>
                <a:lnTo>
                  <a:pt x="0" y="8464551"/>
                </a:lnTo>
                <a:lnTo>
                  <a:pt x="0" y="0"/>
                </a:lnTo>
                <a:close/>
              </a:path>
            </a:pathLst>
          </a:custGeom>
          <a:blipFill>
            <a:blip r:embed="rId4"/>
            <a:stretch>
              <a:fillRect l="0" t="0" r="0" b="0"/>
            </a:stretch>
          </a:blipFill>
        </p:spPr>
      </p:sp>
      <p:sp>
        <p:nvSpPr>
          <p:cNvPr name="Freeform 5" id="5"/>
          <p:cNvSpPr/>
          <p:nvPr/>
        </p:nvSpPr>
        <p:spPr>
          <a:xfrm flipH="false" flipV="false" rot="5339252">
            <a:off x="10619882" y="-1645107"/>
            <a:ext cx="2474617" cy="7296946"/>
          </a:xfrm>
          <a:custGeom>
            <a:avLst/>
            <a:gdLst/>
            <a:ahLst/>
            <a:cxnLst/>
            <a:rect r="r" b="b" t="t" l="l"/>
            <a:pathLst>
              <a:path h="7296946" w="2474617">
                <a:moveTo>
                  <a:pt x="0" y="0"/>
                </a:moveTo>
                <a:lnTo>
                  <a:pt x="2474617" y="0"/>
                </a:lnTo>
                <a:lnTo>
                  <a:pt x="2474617" y="7296946"/>
                </a:lnTo>
                <a:lnTo>
                  <a:pt x="0" y="7296946"/>
                </a:lnTo>
                <a:lnTo>
                  <a:pt x="0" y="0"/>
                </a:lnTo>
                <a:close/>
              </a:path>
            </a:pathLst>
          </a:custGeom>
          <a:blipFill>
            <a:blip r:embed="rId5"/>
            <a:stretch>
              <a:fillRect l="0" t="0" r="0" b="0"/>
            </a:stretch>
          </a:blipFill>
        </p:spPr>
      </p:sp>
      <p:sp>
        <p:nvSpPr>
          <p:cNvPr name="Freeform 6" id="6"/>
          <p:cNvSpPr/>
          <p:nvPr/>
        </p:nvSpPr>
        <p:spPr>
          <a:xfrm flipH="false" flipV="false" rot="0">
            <a:off x="657280" y="3304949"/>
            <a:ext cx="18967343" cy="8458523"/>
          </a:xfrm>
          <a:custGeom>
            <a:avLst/>
            <a:gdLst/>
            <a:ahLst/>
            <a:cxnLst/>
            <a:rect r="r" b="b" t="t" l="l"/>
            <a:pathLst>
              <a:path h="8458523" w="18967343">
                <a:moveTo>
                  <a:pt x="0" y="0"/>
                </a:moveTo>
                <a:lnTo>
                  <a:pt x="18967343" y="0"/>
                </a:lnTo>
                <a:lnTo>
                  <a:pt x="18967343" y="8458523"/>
                </a:lnTo>
                <a:lnTo>
                  <a:pt x="0" y="8458523"/>
                </a:lnTo>
                <a:lnTo>
                  <a:pt x="0" y="0"/>
                </a:lnTo>
                <a:close/>
              </a:path>
            </a:pathLst>
          </a:custGeom>
          <a:blipFill>
            <a:blip r:embed="rId6"/>
            <a:stretch>
              <a:fillRect l="-22218" t="0" r="-22218" b="0"/>
            </a:stretch>
          </a:blipFill>
        </p:spPr>
      </p:sp>
      <p:sp>
        <p:nvSpPr>
          <p:cNvPr name="TextBox 7" id="7"/>
          <p:cNvSpPr txBox="true"/>
          <p:nvPr/>
        </p:nvSpPr>
        <p:spPr>
          <a:xfrm rot="0">
            <a:off x="7855244" y="1554260"/>
            <a:ext cx="8985466"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TUJUAN PENELITIAN</a:t>
            </a:r>
          </a:p>
        </p:txBody>
      </p:sp>
      <p:sp>
        <p:nvSpPr>
          <p:cNvPr name="TextBox 8" id="8"/>
          <p:cNvSpPr txBox="true"/>
          <p:nvPr/>
        </p:nvSpPr>
        <p:spPr>
          <a:xfrm rot="0">
            <a:off x="7143080" y="3846532"/>
            <a:ext cx="9697630" cy="5293995"/>
          </a:xfrm>
          <a:prstGeom prst="rect">
            <a:avLst/>
          </a:prstGeom>
        </p:spPr>
        <p:txBody>
          <a:bodyPr anchor="t" rtlCol="false" tIns="0" lIns="0" bIns="0" rIns="0">
            <a:spAutoFit/>
          </a:bodyPr>
          <a:lstStyle/>
          <a:p>
            <a:pPr algn="ctr" marL="906780" indent="-453390" lvl="1">
              <a:lnSpc>
                <a:spcPts val="5880"/>
              </a:lnSpc>
              <a:buFont typeface="Arial"/>
              <a:buChar char="•"/>
            </a:pPr>
            <a:r>
              <a:rPr lang="en-US" b="true" sz="4200">
                <a:solidFill>
                  <a:srgbClr val="AA8E6B"/>
                </a:solidFill>
                <a:latin typeface="Agrandir Bold"/>
                <a:ea typeface="Agrandir Bold"/>
                <a:cs typeface="Agrandir Bold"/>
                <a:sym typeface="Agrandir Bold"/>
              </a:rPr>
              <a:t>Membangun framework NLP yang mampu menganalisis artikel teknologi secara otomatis.</a:t>
            </a:r>
          </a:p>
          <a:p>
            <a:pPr algn="ctr" marL="906780" indent="-453390" lvl="1">
              <a:lnSpc>
                <a:spcPts val="5880"/>
              </a:lnSpc>
              <a:buFont typeface="Arial"/>
              <a:buChar char="•"/>
            </a:pPr>
            <a:r>
              <a:rPr lang="en-US" b="true" sz="4200">
                <a:solidFill>
                  <a:srgbClr val="AA8E6B"/>
                </a:solidFill>
                <a:latin typeface="Agrandir Bold"/>
                <a:ea typeface="Agrandir Bold"/>
                <a:cs typeface="Agrandir Bold"/>
                <a:sym typeface="Agrandir Bold"/>
              </a:rPr>
              <a:t>Mengidentifikasi topik utama dan tren teknologi dalam rentang waktu tertentu.</a:t>
            </a:r>
          </a:p>
          <a:p>
            <a:pPr algn="ctr">
              <a:lnSpc>
                <a:spcPts val="588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0" t="0" r="-166666" b="0"/>
            </a:stretch>
          </a:blipFill>
        </p:spPr>
      </p:sp>
      <p:sp>
        <p:nvSpPr>
          <p:cNvPr name="Freeform 3" id="3"/>
          <p:cNvSpPr/>
          <p:nvPr/>
        </p:nvSpPr>
        <p:spPr>
          <a:xfrm flipH="false" flipV="false" rot="-5400000">
            <a:off x="8317495" y="-2077974"/>
            <a:ext cx="2016252" cy="8229600"/>
          </a:xfrm>
          <a:custGeom>
            <a:avLst/>
            <a:gdLst/>
            <a:ahLst/>
            <a:cxnLst/>
            <a:rect r="r" b="b" t="t" l="l"/>
            <a:pathLst>
              <a:path h="8229600" w="2016252">
                <a:moveTo>
                  <a:pt x="0" y="0"/>
                </a:moveTo>
                <a:lnTo>
                  <a:pt x="2016252" y="0"/>
                </a:lnTo>
                <a:lnTo>
                  <a:pt x="201625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451776" y="2514113"/>
            <a:ext cx="5485699" cy="9709202"/>
          </a:xfrm>
          <a:custGeom>
            <a:avLst/>
            <a:gdLst/>
            <a:ahLst/>
            <a:cxnLst/>
            <a:rect r="r" b="b" t="t" l="l"/>
            <a:pathLst>
              <a:path h="9709202" w="5485699">
                <a:moveTo>
                  <a:pt x="0" y="0"/>
                </a:moveTo>
                <a:lnTo>
                  <a:pt x="5485699" y="0"/>
                </a:lnTo>
                <a:lnTo>
                  <a:pt x="5485699" y="9709202"/>
                </a:lnTo>
                <a:lnTo>
                  <a:pt x="0" y="9709202"/>
                </a:lnTo>
                <a:lnTo>
                  <a:pt x="0" y="0"/>
                </a:lnTo>
                <a:close/>
              </a:path>
            </a:pathLst>
          </a:custGeom>
          <a:blipFill>
            <a:blip r:embed="rId4"/>
            <a:stretch>
              <a:fillRect l="0" t="0" r="0" b="0"/>
            </a:stretch>
          </a:blipFill>
        </p:spPr>
      </p:sp>
      <p:sp>
        <p:nvSpPr>
          <p:cNvPr name="Freeform 5" id="5"/>
          <p:cNvSpPr/>
          <p:nvPr/>
        </p:nvSpPr>
        <p:spPr>
          <a:xfrm flipH="false" flipV="false" rot="-504175">
            <a:off x="16908419" y="-972204"/>
            <a:ext cx="4549429" cy="8034312"/>
          </a:xfrm>
          <a:custGeom>
            <a:avLst/>
            <a:gdLst/>
            <a:ahLst/>
            <a:cxnLst/>
            <a:rect r="r" b="b" t="t" l="l"/>
            <a:pathLst>
              <a:path h="8034312" w="4549429">
                <a:moveTo>
                  <a:pt x="0" y="0"/>
                </a:moveTo>
                <a:lnTo>
                  <a:pt x="4549429" y="0"/>
                </a:lnTo>
                <a:lnTo>
                  <a:pt x="4549429" y="8034312"/>
                </a:lnTo>
                <a:lnTo>
                  <a:pt x="0" y="8034312"/>
                </a:lnTo>
                <a:lnTo>
                  <a:pt x="0" y="0"/>
                </a:lnTo>
                <a:close/>
              </a:path>
            </a:pathLst>
          </a:custGeom>
          <a:blipFill>
            <a:blip r:embed="rId5"/>
            <a:stretch>
              <a:fillRect l="0" t="0" r="0" b="0"/>
            </a:stretch>
          </a:blipFill>
        </p:spPr>
      </p:sp>
      <p:sp>
        <p:nvSpPr>
          <p:cNvPr name="TextBox 6" id="6"/>
          <p:cNvSpPr txBox="true"/>
          <p:nvPr/>
        </p:nvSpPr>
        <p:spPr>
          <a:xfrm rot="0">
            <a:off x="5906221" y="562823"/>
            <a:ext cx="6838800" cy="2336547"/>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METRIK EVALUASI</a:t>
            </a:r>
          </a:p>
        </p:txBody>
      </p:sp>
      <p:sp>
        <p:nvSpPr>
          <p:cNvPr name="Freeform 7" id="7"/>
          <p:cNvSpPr/>
          <p:nvPr/>
        </p:nvSpPr>
        <p:spPr>
          <a:xfrm flipH="false" flipV="false" rot="-4692865">
            <a:off x="-8470685" y="-3421457"/>
            <a:ext cx="11211325" cy="8464551"/>
          </a:xfrm>
          <a:custGeom>
            <a:avLst/>
            <a:gdLst/>
            <a:ahLst/>
            <a:cxnLst/>
            <a:rect r="r" b="b" t="t" l="l"/>
            <a:pathLst>
              <a:path h="8464551" w="11211325">
                <a:moveTo>
                  <a:pt x="0" y="0"/>
                </a:moveTo>
                <a:lnTo>
                  <a:pt x="11211325" y="0"/>
                </a:lnTo>
                <a:lnTo>
                  <a:pt x="11211325" y="8464551"/>
                </a:lnTo>
                <a:lnTo>
                  <a:pt x="0" y="8464551"/>
                </a:lnTo>
                <a:lnTo>
                  <a:pt x="0" y="0"/>
                </a:lnTo>
                <a:close/>
              </a:path>
            </a:pathLst>
          </a:custGeom>
          <a:blipFill>
            <a:blip r:embed="rId6"/>
            <a:stretch>
              <a:fillRect l="0" t="0" r="0" b="0"/>
            </a:stretch>
          </a:blipFill>
        </p:spPr>
      </p:sp>
      <p:sp>
        <p:nvSpPr>
          <p:cNvPr name="Freeform 8" id="8"/>
          <p:cNvSpPr/>
          <p:nvPr/>
        </p:nvSpPr>
        <p:spPr>
          <a:xfrm flipH="false" flipV="false" rot="6204844">
            <a:off x="15966889" y="3761938"/>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6"/>
            <a:stretch>
              <a:fillRect l="0" t="0" r="0" b="0"/>
            </a:stretch>
          </a:blipFill>
        </p:spPr>
      </p:sp>
      <p:sp>
        <p:nvSpPr>
          <p:cNvPr name="TextBox 9" id="9"/>
          <p:cNvSpPr txBox="true"/>
          <p:nvPr/>
        </p:nvSpPr>
        <p:spPr>
          <a:xfrm rot="0">
            <a:off x="1028700" y="2844927"/>
            <a:ext cx="16614725" cy="4551045"/>
          </a:xfrm>
          <a:prstGeom prst="rect">
            <a:avLst/>
          </a:prstGeom>
        </p:spPr>
        <p:txBody>
          <a:bodyPr anchor="t" rtlCol="false" tIns="0" lIns="0" bIns="0" rIns="0">
            <a:spAutoFit/>
          </a:bodyPr>
          <a:lstStyle/>
          <a:p>
            <a:pPr algn="l" marL="906780" indent="-453390" lvl="1">
              <a:lnSpc>
                <a:spcPts val="5880"/>
              </a:lnSpc>
              <a:buFont typeface="Arial"/>
              <a:buChar char="•"/>
            </a:pPr>
            <a:r>
              <a:rPr lang="en-US" b="true" sz="4200">
                <a:solidFill>
                  <a:srgbClr val="AA8E6B"/>
                </a:solidFill>
                <a:latin typeface="Agrandir Bold"/>
                <a:ea typeface="Agrandir Bold"/>
                <a:cs typeface="Agrandir Bold"/>
                <a:sym typeface="Agrandir Bold"/>
              </a:rPr>
              <a:t>Akurasi dalam identifikasi topik (perbandingan dengan anotasi manual).</a:t>
            </a:r>
          </a:p>
          <a:p>
            <a:pPr algn="l" marL="906780" indent="-453390" lvl="1">
              <a:lnSpc>
                <a:spcPts val="5880"/>
              </a:lnSpc>
              <a:buFont typeface="Arial"/>
              <a:buChar char="•"/>
            </a:pPr>
            <a:r>
              <a:rPr lang="en-US" b="true" sz="4200">
                <a:solidFill>
                  <a:srgbClr val="AA8E6B"/>
                </a:solidFill>
                <a:latin typeface="Agrandir Bold"/>
                <a:ea typeface="Agrandir Bold"/>
                <a:cs typeface="Agrandir Bold"/>
                <a:sym typeface="Agrandir Bold"/>
              </a:rPr>
              <a:t>K</a:t>
            </a:r>
            <a:r>
              <a:rPr lang="en-US" b="true" sz="4200">
                <a:solidFill>
                  <a:srgbClr val="AA8E6B"/>
                </a:solidFill>
                <a:latin typeface="Agrandir Bold"/>
                <a:ea typeface="Agrandir Bold"/>
                <a:cs typeface="Agrandir Bold"/>
                <a:sym typeface="Agrandir Bold"/>
              </a:rPr>
              <a:t>ohesi topik berdasarkan skor coherence model.</a:t>
            </a:r>
          </a:p>
          <a:p>
            <a:pPr algn="l" marL="906780" indent="-453390" lvl="1">
              <a:lnSpc>
                <a:spcPts val="5880"/>
              </a:lnSpc>
              <a:buFont typeface="Arial"/>
              <a:buChar char="•"/>
            </a:pPr>
            <a:r>
              <a:rPr lang="en-US" b="true" sz="4200">
                <a:solidFill>
                  <a:srgbClr val="AA8E6B"/>
                </a:solidFill>
                <a:latin typeface="Agrandir Bold"/>
                <a:ea typeface="Agrandir Bold"/>
                <a:cs typeface="Agrandir Bold"/>
                <a:sym typeface="Agrandir Bold"/>
              </a:rPr>
              <a:t>Re</a:t>
            </a:r>
            <a:r>
              <a:rPr lang="en-US" b="true" sz="4200">
                <a:solidFill>
                  <a:srgbClr val="AA8E6B"/>
                </a:solidFill>
                <a:latin typeface="Agrandir Bold"/>
                <a:ea typeface="Agrandir Bold"/>
                <a:cs typeface="Agrandir Bold"/>
                <a:sym typeface="Agrandir Bold"/>
              </a:rPr>
              <a:t>levansi tren terhadap publikasi besar atau inovasi terkini.</a:t>
            </a:r>
          </a:p>
          <a:p>
            <a:pPr algn="l" marL="0" indent="0" lvl="0">
              <a:lnSpc>
                <a:spcPts val="588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33760" t="0" r="-132905" b="0"/>
            </a:stretch>
          </a:blipFill>
        </p:spPr>
      </p:sp>
      <p:sp>
        <p:nvSpPr>
          <p:cNvPr name="Freeform 3" id="3"/>
          <p:cNvSpPr/>
          <p:nvPr/>
        </p:nvSpPr>
        <p:spPr>
          <a:xfrm flipH="false" flipV="false" rot="0">
            <a:off x="-4817281" y="4429132"/>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5006926">
            <a:off x="1657920" y="123404"/>
            <a:ext cx="2754880" cy="3140876"/>
          </a:xfrm>
          <a:custGeom>
            <a:avLst/>
            <a:gdLst/>
            <a:ahLst/>
            <a:cxnLst/>
            <a:rect r="r" b="b" t="t" l="l"/>
            <a:pathLst>
              <a:path h="3140876" w="2754880">
                <a:moveTo>
                  <a:pt x="0" y="0"/>
                </a:moveTo>
                <a:lnTo>
                  <a:pt x="2754880" y="0"/>
                </a:lnTo>
                <a:lnTo>
                  <a:pt x="2754880" y="3140876"/>
                </a:lnTo>
                <a:lnTo>
                  <a:pt x="0" y="3140876"/>
                </a:lnTo>
                <a:lnTo>
                  <a:pt x="0" y="0"/>
                </a:lnTo>
                <a:close/>
              </a:path>
            </a:pathLst>
          </a:custGeom>
          <a:blipFill>
            <a:blip r:embed="rId4"/>
            <a:stretch>
              <a:fillRect l="0" t="0" r="0" b="-55239"/>
            </a:stretch>
          </a:blipFill>
        </p:spPr>
      </p:sp>
      <p:sp>
        <p:nvSpPr>
          <p:cNvPr name="Freeform 5" id="5"/>
          <p:cNvSpPr/>
          <p:nvPr/>
        </p:nvSpPr>
        <p:spPr>
          <a:xfrm flipH="false" flipV="false" rot="-5006926">
            <a:off x="4988364" y="314787"/>
            <a:ext cx="2754880" cy="3406466"/>
          </a:xfrm>
          <a:custGeom>
            <a:avLst/>
            <a:gdLst/>
            <a:ahLst/>
            <a:cxnLst/>
            <a:rect r="r" b="b" t="t" l="l"/>
            <a:pathLst>
              <a:path h="3406466" w="2754880">
                <a:moveTo>
                  <a:pt x="0" y="0"/>
                </a:moveTo>
                <a:lnTo>
                  <a:pt x="2754880" y="0"/>
                </a:lnTo>
                <a:lnTo>
                  <a:pt x="2754880" y="3406466"/>
                </a:lnTo>
                <a:lnTo>
                  <a:pt x="0" y="3406466"/>
                </a:lnTo>
                <a:lnTo>
                  <a:pt x="0" y="0"/>
                </a:lnTo>
                <a:close/>
              </a:path>
            </a:pathLst>
          </a:custGeom>
          <a:blipFill>
            <a:blip r:embed="rId4"/>
            <a:stretch>
              <a:fillRect l="0" t="-43136" r="0" b="0"/>
            </a:stretch>
          </a:blipFill>
        </p:spPr>
      </p:sp>
      <p:sp>
        <p:nvSpPr>
          <p:cNvPr name="Freeform 6" id="6"/>
          <p:cNvSpPr/>
          <p:nvPr/>
        </p:nvSpPr>
        <p:spPr>
          <a:xfrm flipH="false" flipV="false" rot="-2334466">
            <a:off x="14320724" y="-4503648"/>
            <a:ext cx="6645402" cy="8229600"/>
          </a:xfrm>
          <a:custGeom>
            <a:avLst/>
            <a:gdLst/>
            <a:ahLst/>
            <a:cxnLst/>
            <a:rect r="r" b="b" t="t" l="l"/>
            <a:pathLst>
              <a:path h="8229600" w="6645402">
                <a:moveTo>
                  <a:pt x="0" y="0"/>
                </a:moveTo>
                <a:lnTo>
                  <a:pt x="6645402" y="0"/>
                </a:lnTo>
                <a:lnTo>
                  <a:pt x="6645402" y="8229600"/>
                </a:lnTo>
                <a:lnTo>
                  <a:pt x="0" y="8229600"/>
                </a:lnTo>
                <a:lnTo>
                  <a:pt x="0" y="0"/>
                </a:lnTo>
                <a:close/>
              </a:path>
            </a:pathLst>
          </a:custGeom>
          <a:blipFill>
            <a:blip r:embed="rId3"/>
            <a:stretch>
              <a:fillRect l="0" t="0" r="0" b="0"/>
            </a:stretch>
          </a:blipFill>
        </p:spPr>
      </p:sp>
      <p:sp>
        <p:nvSpPr>
          <p:cNvPr name="TextBox 7" id="7"/>
          <p:cNvSpPr txBox="true"/>
          <p:nvPr/>
        </p:nvSpPr>
        <p:spPr>
          <a:xfrm rot="0">
            <a:off x="1318022" y="2541258"/>
            <a:ext cx="16614725" cy="8265795"/>
          </a:xfrm>
          <a:prstGeom prst="rect">
            <a:avLst/>
          </a:prstGeom>
        </p:spPr>
        <p:txBody>
          <a:bodyPr anchor="t" rtlCol="false" tIns="0" lIns="0" bIns="0" rIns="0">
            <a:spAutoFit/>
          </a:bodyPr>
          <a:lstStyle/>
          <a:p>
            <a:pPr algn="l">
              <a:lnSpc>
                <a:spcPts val="5880"/>
              </a:lnSpc>
            </a:pPr>
            <a:r>
              <a:rPr lang="en-US" sz="4200" b="true">
                <a:solidFill>
                  <a:srgbClr val="AA8E6B"/>
                </a:solidFill>
                <a:latin typeface="Agrandir Bold"/>
                <a:ea typeface="Agrandir Bold"/>
                <a:cs typeface="Agrandir Bold"/>
                <a:sym typeface="Agrandir Bold"/>
              </a:rPr>
              <a:t>Pengumpulan Data: Scraping artikel teknologi dari situs seperti TechCrunch, Wired, atau Medium.</a:t>
            </a:r>
          </a:p>
          <a:p>
            <a:pPr algn="l" marL="906780" indent="-453390" lvl="1">
              <a:lnSpc>
                <a:spcPts val="5880"/>
              </a:lnSpc>
              <a:buFont typeface="Arial"/>
              <a:buChar char="•"/>
            </a:pPr>
            <a:r>
              <a:rPr lang="en-US" b="true" sz="4200">
                <a:solidFill>
                  <a:srgbClr val="AA8E6B"/>
                </a:solidFill>
                <a:latin typeface="Agrandir Bold"/>
                <a:ea typeface="Agrandir Bold"/>
                <a:cs typeface="Agrandir Bold"/>
                <a:sym typeface="Agrandir Bold"/>
              </a:rPr>
              <a:t>Teknik NLP:</a:t>
            </a:r>
          </a:p>
          <a:p>
            <a:pPr algn="l" marL="906780" indent="-453390" lvl="1">
              <a:lnSpc>
                <a:spcPts val="5880"/>
              </a:lnSpc>
              <a:buFont typeface="Arial"/>
              <a:buChar char="•"/>
            </a:pPr>
            <a:r>
              <a:rPr lang="en-US" b="true" sz="4200">
                <a:solidFill>
                  <a:srgbClr val="AA8E6B"/>
                </a:solidFill>
                <a:latin typeface="Agrandir Bold"/>
                <a:ea typeface="Agrandir Bold"/>
                <a:cs typeface="Agrandir Bold"/>
                <a:sym typeface="Agrandir Bold"/>
              </a:rPr>
              <a:t>Preprocessing teks: tokenisasi, stemming, dan stopword removal.</a:t>
            </a:r>
          </a:p>
          <a:p>
            <a:pPr algn="l" marL="906780" indent="-453390" lvl="1">
              <a:lnSpc>
                <a:spcPts val="5880"/>
              </a:lnSpc>
              <a:buFont typeface="Arial"/>
              <a:buChar char="•"/>
            </a:pPr>
            <a:r>
              <a:rPr lang="en-US" b="true" sz="4200">
                <a:solidFill>
                  <a:srgbClr val="AA8E6B"/>
                </a:solidFill>
                <a:latin typeface="Agrandir Bold"/>
                <a:ea typeface="Agrandir Bold"/>
                <a:cs typeface="Agrandir Bold"/>
                <a:sym typeface="Agrandir Bold"/>
              </a:rPr>
              <a:t>Model topik: LDA (Latent Dirichlet Allocation), BERT, atau Transformer berbasis DistilBERT.</a:t>
            </a:r>
          </a:p>
          <a:p>
            <a:pPr algn="l" marL="906780" indent="-453390" lvl="1">
              <a:lnSpc>
                <a:spcPts val="5880"/>
              </a:lnSpc>
              <a:buFont typeface="Arial"/>
              <a:buChar char="•"/>
            </a:pPr>
            <a:r>
              <a:rPr lang="en-US" b="true" sz="4200">
                <a:solidFill>
                  <a:srgbClr val="AA8E6B"/>
                </a:solidFill>
                <a:latin typeface="Agrandir Bold"/>
                <a:ea typeface="Agrandir Bold"/>
                <a:cs typeface="Agrandir Bold"/>
                <a:sym typeface="Agrandir Bold"/>
              </a:rPr>
              <a:t>Analisis Tren:</a:t>
            </a:r>
          </a:p>
          <a:p>
            <a:pPr algn="l" marL="906780" indent="-453390" lvl="1">
              <a:lnSpc>
                <a:spcPts val="5880"/>
              </a:lnSpc>
              <a:buFont typeface="Arial"/>
              <a:buChar char="•"/>
            </a:pPr>
            <a:r>
              <a:rPr lang="en-US" b="true" sz="4200">
                <a:solidFill>
                  <a:srgbClr val="AA8E6B"/>
                </a:solidFill>
                <a:latin typeface="Agrandir Bold"/>
                <a:ea typeface="Agrandir Bold"/>
                <a:cs typeface="Agrandir Bold"/>
                <a:sym typeface="Agrandir Bold"/>
              </a:rPr>
              <a:t>Analisis temporal untuk melihat perubahan dominasi topik tertentu.</a:t>
            </a:r>
          </a:p>
          <a:p>
            <a:pPr algn="l" marL="0" indent="0" lvl="0">
              <a:lnSpc>
                <a:spcPts val="5880"/>
              </a:lnSpc>
              <a:spcBef>
                <a:spcPct val="0"/>
              </a:spcBef>
            </a:pPr>
          </a:p>
        </p:txBody>
      </p:sp>
      <p:sp>
        <p:nvSpPr>
          <p:cNvPr name="TextBox 8" id="8"/>
          <p:cNvSpPr txBox="true"/>
          <p:nvPr/>
        </p:nvSpPr>
        <p:spPr>
          <a:xfrm rot="0">
            <a:off x="4687294" y="1568884"/>
            <a:ext cx="8517581"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METODE PENELITIAN</a:t>
            </a:r>
          </a:p>
        </p:txBody>
      </p:sp>
      <p:sp>
        <p:nvSpPr>
          <p:cNvPr name="Freeform 9" id="9"/>
          <p:cNvSpPr/>
          <p:nvPr/>
        </p:nvSpPr>
        <p:spPr>
          <a:xfrm flipH="false" flipV="false" rot="0">
            <a:off x="-2634587" y="5450955"/>
            <a:ext cx="9273713" cy="5356098"/>
          </a:xfrm>
          <a:custGeom>
            <a:avLst/>
            <a:gdLst/>
            <a:ahLst/>
            <a:cxnLst/>
            <a:rect r="r" b="b" t="t" l="l"/>
            <a:pathLst>
              <a:path h="5356098" w="9273713">
                <a:moveTo>
                  <a:pt x="0" y="0"/>
                </a:moveTo>
                <a:lnTo>
                  <a:pt x="9273713" y="0"/>
                </a:lnTo>
                <a:lnTo>
                  <a:pt x="9273713" y="5356098"/>
                </a:lnTo>
                <a:lnTo>
                  <a:pt x="0" y="5356098"/>
                </a:lnTo>
                <a:lnTo>
                  <a:pt x="0" y="0"/>
                </a:lnTo>
                <a:close/>
              </a:path>
            </a:pathLst>
          </a:custGeom>
          <a:blipFill>
            <a:blip r:embed="rId5"/>
            <a:stretch>
              <a:fillRect l="-75017"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7434" r="-5568" b="-168461"/>
            </a:stretch>
          </a:blipFill>
        </p:spPr>
      </p:sp>
      <p:sp>
        <p:nvSpPr>
          <p:cNvPr name="Freeform 3" id="3"/>
          <p:cNvSpPr/>
          <p:nvPr/>
        </p:nvSpPr>
        <p:spPr>
          <a:xfrm flipH="false" flipV="false" rot="0">
            <a:off x="-690973" y="-226450"/>
            <a:ext cx="4006652" cy="11284828"/>
          </a:xfrm>
          <a:custGeom>
            <a:avLst/>
            <a:gdLst/>
            <a:ahLst/>
            <a:cxnLst/>
            <a:rect r="r" b="b" t="t" l="l"/>
            <a:pathLst>
              <a:path h="11284828" w="4006652">
                <a:moveTo>
                  <a:pt x="0" y="0"/>
                </a:moveTo>
                <a:lnTo>
                  <a:pt x="4006652" y="0"/>
                </a:lnTo>
                <a:lnTo>
                  <a:pt x="4006652" y="11284828"/>
                </a:lnTo>
                <a:lnTo>
                  <a:pt x="0" y="11284828"/>
                </a:lnTo>
                <a:lnTo>
                  <a:pt x="0" y="0"/>
                </a:lnTo>
                <a:close/>
              </a:path>
            </a:pathLst>
          </a:custGeom>
          <a:blipFill>
            <a:blip r:embed="rId3"/>
            <a:stretch>
              <a:fillRect l="-178636" t="0" r="0" b="-18301"/>
            </a:stretch>
          </a:blipFill>
        </p:spPr>
      </p:sp>
      <p:sp>
        <p:nvSpPr>
          <p:cNvPr name="Freeform 4" id="4"/>
          <p:cNvSpPr/>
          <p:nvPr/>
        </p:nvSpPr>
        <p:spPr>
          <a:xfrm flipH="false" flipV="false" rot="-10800000">
            <a:off x="14850400" y="-419729"/>
            <a:ext cx="3979438" cy="10900800"/>
          </a:xfrm>
          <a:custGeom>
            <a:avLst/>
            <a:gdLst/>
            <a:ahLst/>
            <a:cxnLst/>
            <a:rect r="r" b="b" t="t" l="l"/>
            <a:pathLst>
              <a:path h="10900800" w="3979438">
                <a:moveTo>
                  <a:pt x="0" y="0"/>
                </a:moveTo>
                <a:lnTo>
                  <a:pt x="3979437" y="0"/>
                </a:lnTo>
                <a:lnTo>
                  <a:pt x="3979437" y="10900800"/>
                </a:lnTo>
                <a:lnTo>
                  <a:pt x="0" y="10900800"/>
                </a:lnTo>
                <a:lnTo>
                  <a:pt x="0" y="0"/>
                </a:lnTo>
                <a:close/>
              </a:path>
            </a:pathLst>
          </a:custGeom>
          <a:blipFill>
            <a:blip r:embed="rId3"/>
            <a:stretch>
              <a:fillRect l="-180542" t="0" r="0" b="-22468"/>
            </a:stretch>
          </a:blipFill>
        </p:spPr>
      </p:sp>
      <p:sp>
        <p:nvSpPr>
          <p:cNvPr name="Freeform 5" id="5"/>
          <p:cNvSpPr/>
          <p:nvPr/>
        </p:nvSpPr>
        <p:spPr>
          <a:xfrm flipH="false" flipV="false" rot="-5013322">
            <a:off x="-7215104" y="671187"/>
            <a:ext cx="10900132" cy="8229600"/>
          </a:xfrm>
          <a:custGeom>
            <a:avLst/>
            <a:gdLst/>
            <a:ahLst/>
            <a:cxnLst/>
            <a:rect r="r" b="b" t="t" l="l"/>
            <a:pathLst>
              <a:path h="8229600" w="10900132">
                <a:moveTo>
                  <a:pt x="0" y="0"/>
                </a:moveTo>
                <a:lnTo>
                  <a:pt x="10900132" y="0"/>
                </a:lnTo>
                <a:lnTo>
                  <a:pt x="10900132"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5786677">
            <a:off x="14756920" y="1066095"/>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4"/>
            <a:stretch>
              <a:fillRect l="0" t="0" r="0" b="0"/>
            </a:stretch>
          </a:blipFill>
        </p:spPr>
      </p:sp>
      <p:sp>
        <p:nvSpPr>
          <p:cNvPr name="Freeform 7" id="7"/>
          <p:cNvSpPr/>
          <p:nvPr/>
        </p:nvSpPr>
        <p:spPr>
          <a:xfrm flipH="false" flipV="true" rot="0">
            <a:off x="1701762" y="1192462"/>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sp>
        <p:nvSpPr>
          <p:cNvPr name="Freeform 8" id="8"/>
          <p:cNvSpPr/>
          <p:nvPr/>
        </p:nvSpPr>
        <p:spPr>
          <a:xfrm flipH="false" flipV="true" rot="-10800000">
            <a:off x="16047629" y="1670863"/>
            <a:ext cx="716890" cy="7596187"/>
          </a:xfrm>
          <a:custGeom>
            <a:avLst/>
            <a:gdLst/>
            <a:ahLst/>
            <a:cxnLst/>
            <a:rect r="r" b="b" t="t" l="l"/>
            <a:pathLst>
              <a:path h="7596187" w="716890">
                <a:moveTo>
                  <a:pt x="0" y="7596187"/>
                </a:moveTo>
                <a:lnTo>
                  <a:pt x="716890" y="7596187"/>
                </a:lnTo>
                <a:lnTo>
                  <a:pt x="716890" y="0"/>
                </a:lnTo>
                <a:lnTo>
                  <a:pt x="0" y="0"/>
                </a:lnTo>
                <a:lnTo>
                  <a:pt x="0" y="7596187"/>
                </a:lnTo>
                <a:close/>
              </a:path>
            </a:pathLst>
          </a:custGeom>
          <a:blipFill>
            <a:blip r:embed="rId5"/>
            <a:stretch>
              <a:fillRect l="0" t="0" r="0" b="0"/>
            </a:stretch>
          </a:blipFill>
        </p:spPr>
      </p:sp>
      <p:sp>
        <p:nvSpPr>
          <p:cNvPr name="Freeform 9" id="9"/>
          <p:cNvSpPr/>
          <p:nvPr/>
        </p:nvSpPr>
        <p:spPr>
          <a:xfrm flipH="false" flipV="false" rot="-5623892">
            <a:off x="9216079" y="1792180"/>
            <a:ext cx="931150" cy="1648052"/>
          </a:xfrm>
          <a:custGeom>
            <a:avLst/>
            <a:gdLst/>
            <a:ahLst/>
            <a:cxnLst/>
            <a:rect r="r" b="b" t="t" l="l"/>
            <a:pathLst>
              <a:path h="1648052" w="931150">
                <a:moveTo>
                  <a:pt x="0" y="0"/>
                </a:moveTo>
                <a:lnTo>
                  <a:pt x="931150" y="0"/>
                </a:lnTo>
                <a:lnTo>
                  <a:pt x="931150" y="1648052"/>
                </a:lnTo>
                <a:lnTo>
                  <a:pt x="0" y="1648052"/>
                </a:lnTo>
                <a:lnTo>
                  <a:pt x="0" y="0"/>
                </a:lnTo>
                <a:close/>
              </a:path>
            </a:pathLst>
          </a:custGeom>
          <a:blipFill>
            <a:blip r:embed="rId6"/>
            <a:stretch>
              <a:fillRect l="0" t="0" r="0" b="0"/>
            </a:stretch>
          </a:blipFill>
        </p:spPr>
      </p:sp>
      <p:sp>
        <p:nvSpPr>
          <p:cNvPr name="Freeform 10" id="10"/>
          <p:cNvSpPr/>
          <p:nvPr/>
        </p:nvSpPr>
        <p:spPr>
          <a:xfrm flipH="false" flipV="false" rot="0">
            <a:off x="4130745" y="2616206"/>
            <a:ext cx="10719655" cy="7293279"/>
          </a:xfrm>
          <a:custGeom>
            <a:avLst/>
            <a:gdLst/>
            <a:ahLst/>
            <a:cxnLst/>
            <a:rect r="r" b="b" t="t" l="l"/>
            <a:pathLst>
              <a:path h="7293279" w="10719655">
                <a:moveTo>
                  <a:pt x="0" y="0"/>
                </a:moveTo>
                <a:lnTo>
                  <a:pt x="10719655" y="0"/>
                </a:lnTo>
                <a:lnTo>
                  <a:pt x="10719655" y="7293279"/>
                </a:lnTo>
                <a:lnTo>
                  <a:pt x="0" y="7293279"/>
                </a:lnTo>
                <a:lnTo>
                  <a:pt x="0" y="0"/>
                </a:lnTo>
                <a:close/>
              </a:path>
            </a:pathLst>
          </a:custGeom>
          <a:blipFill>
            <a:blip r:embed="rId7"/>
            <a:stretch>
              <a:fillRect l="0" t="-29909" r="0" b="-17070"/>
            </a:stretch>
          </a:blipFill>
        </p:spPr>
      </p:sp>
      <p:sp>
        <p:nvSpPr>
          <p:cNvPr name="TextBox 11" id="11"/>
          <p:cNvSpPr txBox="true"/>
          <p:nvPr/>
        </p:nvSpPr>
        <p:spPr>
          <a:xfrm rot="0">
            <a:off x="4391555" y="948242"/>
            <a:ext cx="9504890" cy="1241172"/>
          </a:xfrm>
          <a:prstGeom prst="rect">
            <a:avLst/>
          </a:prstGeom>
        </p:spPr>
        <p:txBody>
          <a:bodyPr anchor="t" rtlCol="false" tIns="0" lIns="0" bIns="0" rIns="0">
            <a:spAutoFit/>
          </a:bodyPr>
          <a:lstStyle/>
          <a:p>
            <a:pPr algn="ctr">
              <a:lnSpc>
                <a:spcPts val="8632"/>
              </a:lnSpc>
            </a:pPr>
            <a:r>
              <a:rPr lang="en-US" sz="10400">
                <a:solidFill>
                  <a:srgbClr val="FFFFFF"/>
                </a:solidFill>
                <a:latin typeface="TC Milo"/>
                <a:ea typeface="TC Milo"/>
                <a:cs typeface="TC Milo"/>
                <a:sym typeface="TC Milo"/>
              </a:rPr>
              <a:t>ANGGOTA KELOMPOK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false" rot="167187">
            <a:off x="2680894" y="462416"/>
            <a:ext cx="13045110" cy="8870789"/>
          </a:xfrm>
          <a:custGeom>
            <a:avLst/>
            <a:gdLst/>
            <a:ahLst/>
            <a:cxnLst/>
            <a:rect r="r" b="b" t="t" l="l"/>
            <a:pathLst>
              <a:path h="8870789" w="13045110">
                <a:moveTo>
                  <a:pt x="0" y="0"/>
                </a:moveTo>
                <a:lnTo>
                  <a:pt x="13045110" y="0"/>
                </a:lnTo>
                <a:lnTo>
                  <a:pt x="13045110" y="8870789"/>
                </a:lnTo>
                <a:lnTo>
                  <a:pt x="0" y="8870789"/>
                </a:lnTo>
                <a:lnTo>
                  <a:pt x="0" y="0"/>
                </a:lnTo>
                <a:close/>
              </a:path>
            </a:pathLst>
          </a:custGeom>
          <a:blipFill>
            <a:blip r:embed="rId3"/>
            <a:stretch>
              <a:fillRect l="0" t="-2344" r="0" b="-8683"/>
            </a:stretch>
          </a:blipFill>
        </p:spPr>
      </p:sp>
      <p:sp>
        <p:nvSpPr>
          <p:cNvPr name="Freeform 4" id="4"/>
          <p:cNvSpPr/>
          <p:nvPr/>
        </p:nvSpPr>
        <p:spPr>
          <a:xfrm flipH="false" flipV="false" rot="5180509">
            <a:off x="-5964472" y="6533630"/>
            <a:ext cx="18967343" cy="8458523"/>
          </a:xfrm>
          <a:custGeom>
            <a:avLst/>
            <a:gdLst/>
            <a:ahLst/>
            <a:cxnLst/>
            <a:rect r="r" b="b" t="t" l="l"/>
            <a:pathLst>
              <a:path h="8458523" w="18967343">
                <a:moveTo>
                  <a:pt x="0" y="0"/>
                </a:moveTo>
                <a:lnTo>
                  <a:pt x="18967343" y="0"/>
                </a:lnTo>
                <a:lnTo>
                  <a:pt x="18967343" y="8458522"/>
                </a:lnTo>
                <a:lnTo>
                  <a:pt x="0" y="8458522"/>
                </a:lnTo>
                <a:lnTo>
                  <a:pt x="0" y="0"/>
                </a:lnTo>
                <a:close/>
              </a:path>
            </a:pathLst>
          </a:custGeom>
          <a:blipFill>
            <a:blip r:embed="rId4"/>
            <a:stretch>
              <a:fillRect l="-22218" t="0" r="-22218" b="0"/>
            </a:stretch>
          </a:blipFill>
        </p:spPr>
      </p:sp>
      <p:sp>
        <p:nvSpPr>
          <p:cNvPr name="Freeform 5" id="5"/>
          <p:cNvSpPr/>
          <p:nvPr/>
        </p:nvSpPr>
        <p:spPr>
          <a:xfrm flipH="true" flipV="true" rot="3574958">
            <a:off x="5247915" y="-2159107"/>
            <a:ext cx="18967343" cy="8458523"/>
          </a:xfrm>
          <a:custGeom>
            <a:avLst/>
            <a:gdLst/>
            <a:ahLst/>
            <a:cxnLst/>
            <a:rect r="r" b="b" t="t" l="l"/>
            <a:pathLst>
              <a:path h="8458523" w="18967343">
                <a:moveTo>
                  <a:pt x="18967343" y="8458523"/>
                </a:moveTo>
                <a:lnTo>
                  <a:pt x="0" y="8458523"/>
                </a:lnTo>
                <a:lnTo>
                  <a:pt x="0" y="0"/>
                </a:lnTo>
                <a:lnTo>
                  <a:pt x="18967343" y="0"/>
                </a:lnTo>
                <a:lnTo>
                  <a:pt x="18967343" y="8458523"/>
                </a:lnTo>
                <a:close/>
              </a:path>
            </a:pathLst>
          </a:custGeom>
          <a:blipFill>
            <a:blip r:embed="rId4"/>
            <a:stretch>
              <a:fillRect l="-22218" t="0" r="-22218" b="0"/>
            </a:stretch>
          </a:blipFill>
        </p:spPr>
      </p:sp>
      <p:sp>
        <p:nvSpPr>
          <p:cNvPr name="TextBox 6" id="6"/>
          <p:cNvSpPr txBox="true"/>
          <p:nvPr/>
        </p:nvSpPr>
        <p:spPr>
          <a:xfrm rot="0">
            <a:off x="4458777" y="877477"/>
            <a:ext cx="9501197" cy="3400855"/>
          </a:xfrm>
          <a:prstGeom prst="rect">
            <a:avLst/>
          </a:prstGeom>
        </p:spPr>
        <p:txBody>
          <a:bodyPr anchor="t" rtlCol="false" tIns="0" lIns="0" bIns="0" rIns="0">
            <a:spAutoFit/>
          </a:bodyPr>
          <a:lstStyle/>
          <a:p>
            <a:pPr algn="ctr">
              <a:lnSpc>
                <a:spcPts val="13086"/>
              </a:lnSpc>
            </a:pPr>
            <a:r>
              <a:rPr lang="en-US" sz="12345">
                <a:solidFill>
                  <a:srgbClr val="201E20"/>
                </a:solidFill>
                <a:latin typeface="TC Milo"/>
                <a:ea typeface="TC Milo"/>
                <a:cs typeface="TC Milo"/>
                <a:sym typeface="TC Milo"/>
              </a:rPr>
              <a:t>HASIL YANG DIHARAPKAN</a:t>
            </a:r>
          </a:p>
        </p:txBody>
      </p:sp>
      <p:sp>
        <p:nvSpPr>
          <p:cNvPr name="Freeform 7" id="7"/>
          <p:cNvSpPr/>
          <p:nvPr/>
        </p:nvSpPr>
        <p:spPr>
          <a:xfrm flipH="false" flipV="false" rot="2310155">
            <a:off x="9299195" y="-974122"/>
            <a:ext cx="1273719" cy="2249394"/>
          </a:xfrm>
          <a:custGeom>
            <a:avLst/>
            <a:gdLst/>
            <a:ahLst/>
            <a:cxnLst/>
            <a:rect r="r" b="b" t="t" l="l"/>
            <a:pathLst>
              <a:path h="2249394" w="1273719">
                <a:moveTo>
                  <a:pt x="0" y="0"/>
                </a:moveTo>
                <a:lnTo>
                  <a:pt x="1273719" y="0"/>
                </a:lnTo>
                <a:lnTo>
                  <a:pt x="1273719" y="2249394"/>
                </a:lnTo>
                <a:lnTo>
                  <a:pt x="0" y="2249394"/>
                </a:lnTo>
                <a:lnTo>
                  <a:pt x="0" y="0"/>
                </a:lnTo>
                <a:close/>
              </a:path>
            </a:pathLst>
          </a:custGeom>
          <a:blipFill>
            <a:blip r:embed="rId5"/>
            <a:stretch>
              <a:fillRect l="0" t="0" r="0" b="0"/>
            </a:stretch>
          </a:blipFill>
          <a:ln cap="sq">
            <a:noFill/>
            <a:prstDash val="solid"/>
            <a:miter/>
          </a:ln>
        </p:spPr>
      </p:sp>
      <p:sp>
        <p:nvSpPr>
          <p:cNvPr name="TextBox 8" id="8"/>
          <p:cNvSpPr txBox="true"/>
          <p:nvPr/>
        </p:nvSpPr>
        <p:spPr>
          <a:xfrm rot="0">
            <a:off x="4328535" y="4517429"/>
            <a:ext cx="10403052" cy="3629838"/>
          </a:xfrm>
          <a:prstGeom prst="rect">
            <a:avLst/>
          </a:prstGeom>
        </p:spPr>
        <p:txBody>
          <a:bodyPr anchor="t" rtlCol="false" tIns="0" lIns="0" bIns="0" rIns="0">
            <a:spAutoFit/>
          </a:bodyPr>
          <a:lstStyle/>
          <a:p>
            <a:pPr algn="ctr" marL="935152" indent="-467576" lvl="1">
              <a:lnSpc>
                <a:spcPts val="4591"/>
              </a:lnSpc>
              <a:buFont typeface="Arial"/>
              <a:buChar char="•"/>
            </a:pPr>
            <a:r>
              <a:rPr lang="en-US" b="true" sz="4331">
                <a:solidFill>
                  <a:srgbClr val="8B674A"/>
                </a:solidFill>
                <a:latin typeface="Agrandir Bold"/>
                <a:ea typeface="Agrandir Bold"/>
                <a:cs typeface="Agrandir Bold"/>
                <a:sym typeface="Agrandir Bold"/>
              </a:rPr>
              <a:t>Framework yang fleksibel dan dapat diterapkan pada berbagai jenis teks teknologi.</a:t>
            </a:r>
          </a:p>
          <a:p>
            <a:pPr algn="ctr" marL="935152" indent="-467576" lvl="1">
              <a:lnSpc>
                <a:spcPts val="4591"/>
              </a:lnSpc>
              <a:buFont typeface="Arial"/>
              <a:buChar char="•"/>
            </a:pPr>
            <a:r>
              <a:rPr lang="en-US" b="true" sz="4331">
                <a:solidFill>
                  <a:srgbClr val="8B674A"/>
                </a:solidFill>
                <a:latin typeface="Agrandir Bold"/>
                <a:ea typeface="Agrandir Bold"/>
                <a:cs typeface="Agrandir Bold"/>
                <a:sym typeface="Agrandir Bold"/>
              </a:rPr>
              <a:t>Insight tren teknologi untuk digunakan oleh peneliti atau bisnis.</a:t>
            </a:r>
          </a:p>
          <a:p>
            <a:pPr algn="ctr">
              <a:lnSpc>
                <a:spcPts val="4591"/>
              </a:lnSpc>
            </a:pPr>
          </a:p>
        </p:txBody>
      </p:sp>
      <p:sp>
        <p:nvSpPr>
          <p:cNvPr name="Freeform 9" id="9"/>
          <p:cNvSpPr/>
          <p:nvPr/>
        </p:nvSpPr>
        <p:spPr>
          <a:xfrm flipH="false" flipV="false" rot="-2805735">
            <a:off x="-8200446" y="-4081701"/>
            <a:ext cx="11211325" cy="8464551"/>
          </a:xfrm>
          <a:custGeom>
            <a:avLst/>
            <a:gdLst/>
            <a:ahLst/>
            <a:cxnLst/>
            <a:rect r="r" b="b" t="t" l="l"/>
            <a:pathLst>
              <a:path h="8464551" w="11211325">
                <a:moveTo>
                  <a:pt x="0" y="0"/>
                </a:moveTo>
                <a:lnTo>
                  <a:pt x="11211325" y="0"/>
                </a:lnTo>
                <a:lnTo>
                  <a:pt x="11211325" y="8464551"/>
                </a:lnTo>
                <a:lnTo>
                  <a:pt x="0" y="8464551"/>
                </a:lnTo>
                <a:lnTo>
                  <a:pt x="0" y="0"/>
                </a:lnTo>
                <a:close/>
              </a:path>
            </a:pathLst>
          </a:custGeom>
          <a:blipFill>
            <a:blip r:embed="rId3"/>
            <a:stretch>
              <a:fillRect l="0" t="0" r="0" b="0"/>
            </a:stretch>
          </a:blipFill>
        </p:spPr>
      </p:sp>
      <p:sp>
        <p:nvSpPr>
          <p:cNvPr name="Freeform 10" id="10"/>
          <p:cNvSpPr/>
          <p:nvPr/>
        </p:nvSpPr>
        <p:spPr>
          <a:xfrm flipH="false" flipV="false" rot="7636581">
            <a:off x="15117159" y="6054725"/>
            <a:ext cx="11211325" cy="8464551"/>
          </a:xfrm>
          <a:custGeom>
            <a:avLst/>
            <a:gdLst/>
            <a:ahLst/>
            <a:cxnLst/>
            <a:rect r="r" b="b" t="t" l="l"/>
            <a:pathLst>
              <a:path h="8464551" w="11211325">
                <a:moveTo>
                  <a:pt x="0" y="0"/>
                </a:moveTo>
                <a:lnTo>
                  <a:pt x="11211325" y="0"/>
                </a:lnTo>
                <a:lnTo>
                  <a:pt x="11211325" y="8464550"/>
                </a:lnTo>
                <a:lnTo>
                  <a:pt x="0" y="846455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79494">
            <a:off x="-1261156" y="-3051836"/>
            <a:ext cx="20810311" cy="16390673"/>
          </a:xfrm>
          <a:custGeom>
            <a:avLst/>
            <a:gdLst/>
            <a:ahLst/>
            <a:cxnLst/>
            <a:rect r="r" b="b" t="t" l="l"/>
            <a:pathLst>
              <a:path h="16390673" w="20810311">
                <a:moveTo>
                  <a:pt x="16955331" y="16390672"/>
                </a:moveTo>
                <a:lnTo>
                  <a:pt x="0" y="9537373"/>
                </a:lnTo>
                <a:lnTo>
                  <a:pt x="3854981" y="0"/>
                </a:lnTo>
                <a:lnTo>
                  <a:pt x="20810312" y="6853299"/>
                </a:lnTo>
                <a:lnTo>
                  <a:pt x="16955331" y="16390672"/>
                </a:lnTo>
                <a:close/>
              </a:path>
            </a:pathLst>
          </a:custGeom>
          <a:blipFill>
            <a:blip r:embed="rId2"/>
            <a:stretch>
              <a:fillRect l="-33967" t="-57690" r="-52333" b="0"/>
            </a:stretch>
          </a:blipFill>
        </p:spPr>
      </p:sp>
      <p:sp>
        <p:nvSpPr>
          <p:cNvPr name="Freeform 3" id="3"/>
          <p:cNvSpPr/>
          <p:nvPr/>
        </p:nvSpPr>
        <p:spPr>
          <a:xfrm flipH="false" flipV="true" rot="-571469">
            <a:off x="9572843" y="8300395"/>
            <a:ext cx="11745212" cy="3127163"/>
          </a:xfrm>
          <a:custGeom>
            <a:avLst/>
            <a:gdLst/>
            <a:ahLst/>
            <a:cxnLst/>
            <a:rect r="r" b="b" t="t" l="l"/>
            <a:pathLst>
              <a:path h="3127163" w="11745212">
                <a:moveTo>
                  <a:pt x="0" y="3127163"/>
                </a:moveTo>
                <a:lnTo>
                  <a:pt x="11745212" y="3127163"/>
                </a:lnTo>
                <a:lnTo>
                  <a:pt x="11745212" y="0"/>
                </a:lnTo>
                <a:lnTo>
                  <a:pt x="0" y="0"/>
                </a:lnTo>
                <a:lnTo>
                  <a:pt x="0" y="3127163"/>
                </a:lnTo>
                <a:close/>
              </a:path>
            </a:pathLst>
          </a:custGeom>
          <a:blipFill>
            <a:blip r:embed="rId3"/>
            <a:stretch>
              <a:fillRect l="0" t="0" r="0" b="0"/>
            </a:stretch>
          </a:blipFill>
        </p:spPr>
      </p:sp>
      <p:sp>
        <p:nvSpPr>
          <p:cNvPr name="Freeform 4" id="4"/>
          <p:cNvSpPr/>
          <p:nvPr/>
        </p:nvSpPr>
        <p:spPr>
          <a:xfrm flipH="false" flipV="false" rot="255871">
            <a:off x="2438964" y="8864901"/>
            <a:ext cx="16230600" cy="2844199"/>
          </a:xfrm>
          <a:custGeom>
            <a:avLst/>
            <a:gdLst/>
            <a:ahLst/>
            <a:cxnLst/>
            <a:rect r="r" b="b" t="t" l="l"/>
            <a:pathLst>
              <a:path h="2844199" w="16230600">
                <a:moveTo>
                  <a:pt x="0" y="0"/>
                </a:moveTo>
                <a:lnTo>
                  <a:pt x="16230600" y="0"/>
                </a:lnTo>
                <a:lnTo>
                  <a:pt x="16230600" y="2844198"/>
                </a:lnTo>
                <a:lnTo>
                  <a:pt x="0" y="2844198"/>
                </a:lnTo>
                <a:lnTo>
                  <a:pt x="0" y="0"/>
                </a:lnTo>
                <a:close/>
              </a:path>
            </a:pathLst>
          </a:custGeom>
          <a:blipFill>
            <a:blip r:embed="rId4"/>
            <a:stretch>
              <a:fillRect l="0" t="0" r="0" b="0"/>
            </a:stretch>
          </a:blipFill>
        </p:spPr>
      </p:sp>
      <p:sp>
        <p:nvSpPr>
          <p:cNvPr name="Freeform 5" id="5"/>
          <p:cNvSpPr/>
          <p:nvPr/>
        </p:nvSpPr>
        <p:spPr>
          <a:xfrm flipH="false" flipV="false" rot="0">
            <a:off x="10554264" y="-4057398"/>
            <a:ext cx="16230600" cy="6041390"/>
          </a:xfrm>
          <a:custGeom>
            <a:avLst/>
            <a:gdLst/>
            <a:ahLst/>
            <a:cxnLst/>
            <a:rect r="r" b="b" t="t" l="l"/>
            <a:pathLst>
              <a:path h="6041390" w="16230600">
                <a:moveTo>
                  <a:pt x="0" y="0"/>
                </a:moveTo>
                <a:lnTo>
                  <a:pt x="16230600" y="0"/>
                </a:lnTo>
                <a:lnTo>
                  <a:pt x="16230600" y="6041390"/>
                </a:lnTo>
                <a:lnTo>
                  <a:pt x="0" y="6041390"/>
                </a:lnTo>
                <a:lnTo>
                  <a:pt x="0" y="0"/>
                </a:lnTo>
                <a:close/>
              </a:path>
            </a:pathLst>
          </a:custGeom>
          <a:blipFill>
            <a:blip r:embed="rId5"/>
            <a:stretch>
              <a:fillRect l="0" t="0" r="0" b="0"/>
            </a:stretch>
          </a:blipFill>
        </p:spPr>
      </p:sp>
      <p:sp>
        <p:nvSpPr>
          <p:cNvPr name="Freeform 6" id="6"/>
          <p:cNvSpPr/>
          <p:nvPr/>
        </p:nvSpPr>
        <p:spPr>
          <a:xfrm flipH="false" flipV="false" rot="-154760">
            <a:off x="-2921864" y="-948983"/>
            <a:ext cx="16230600" cy="2844199"/>
          </a:xfrm>
          <a:custGeom>
            <a:avLst/>
            <a:gdLst/>
            <a:ahLst/>
            <a:cxnLst/>
            <a:rect r="r" b="b" t="t" l="l"/>
            <a:pathLst>
              <a:path h="2844199" w="16230600">
                <a:moveTo>
                  <a:pt x="0" y="0"/>
                </a:moveTo>
                <a:lnTo>
                  <a:pt x="16230600" y="0"/>
                </a:lnTo>
                <a:lnTo>
                  <a:pt x="16230600" y="2844199"/>
                </a:lnTo>
                <a:lnTo>
                  <a:pt x="0" y="2844199"/>
                </a:lnTo>
                <a:lnTo>
                  <a:pt x="0" y="0"/>
                </a:lnTo>
                <a:close/>
              </a:path>
            </a:pathLst>
          </a:custGeom>
          <a:blipFill>
            <a:blip r:embed="rId4"/>
            <a:stretch>
              <a:fillRect l="0" t="0" r="0" b="0"/>
            </a:stretch>
          </a:blipFill>
        </p:spPr>
      </p:sp>
      <p:sp>
        <p:nvSpPr>
          <p:cNvPr name="Freeform 7" id="7"/>
          <p:cNvSpPr/>
          <p:nvPr/>
        </p:nvSpPr>
        <p:spPr>
          <a:xfrm flipH="false" flipV="false" rot="-5135086">
            <a:off x="5193136" y="7243837"/>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8" id="8"/>
          <p:cNvSpPr/>
          <p:nvPr/>
        </p:nvSpPr>
        <p:spPr>
          <a:xfrm flipH="false" flipV="false" rot="-5135086">
            <a:off x="459220" y="-6293363"/>
            <a:ext cx="6460236" cy="8229600"/>
          </a:xfrm>
          <a:custGeom>
            <a:avLst/>
            <a:gdLst/>
            <a:ahLst/>
            <a:cxnLst/>
            <a:rect r="r" b="b" t="t" l="l"/>
            <a:pathLst>
              <a:path h="8229600" w="6460236">
                <a:moveTo>
                  <a:pt x="0" y="0"/>
                </a:moveTo>
                <a:lnTo>
                  <a:pt x="6460236" y="0"/>
                </a:lnTo>
                <a:lnTo>
                  <a:pt x="6460236" y="8229600"/>
                </a:lnTo>
                <a:lnTo>
                  <a:pt x="0" y="8229600"/>
                </a:lnTo>
                <a:lnTo>
                  <a:pt x="0" y="0"/>
                </a:lnTo>
                <a:close/>
              </a:path>
            </a:pathLst>
          </a:custGeom>
          <a:blipFill>
            <a:blip r:embed="rId6"/>
            <a:stretch>
              <a:fillRect l="0" t="0" r="0" b="0"/>
            </a:stretch>
          </a:blipFill>
        </p:spPr>
      </p:sp>
      <p:sp>
        <p:nvSpPr>
          <p:cNvPr name="Freeform 9" id="9"/>
          <p:cNvSpPr/>
          <p:nvPr/>
        </p:nvSpPr>
        <p:spPr>
          <a:xfrm flipH="false" flipV="false" rot="-45554">
            <a:off x="7188452" y="10306240"/>
            <a:ext cx="12352120" cy="8229600"/>
          </a:xfrm>
          <a:custGeom>
            <a:avLst/>
            <a:gdLst/>
            <a:ahLst/>
            <a:cxnLst/>
            <a:rect r="r" b="b" t="t" l="l"/>
            <a:pathLst>
              <a:path h="8229600" w="12352120">
                <a:moveTo>
                  <a:pt x="0" y="0"/>
                </a:moveTo>
                <a:lnTo>
                  <a:pt x="12352120" y="0"/>
                </a:lnTo>
                <a:lnTo>
                  <a:pt x="12352120" y="8229600"/>
                </a:lnTo>
                <a:lnTo>
                  <a:pt x="0" y="8229600"/>
                </a:lnTo>
                <a:lnTo>
                  <a:pt x="0" y="0"/>
                </a:lnTo>
                <a:close/>
              </a:path>
            </a:pathLst>
          </a:custGeom>
          <a:blipFill>
            <a:blip r:embed="rId7"/>
            <a:stretch>
              <a:fillRect l="0" t="0" r="0" b="0"/>
            </a:stretch>
          </a:blipFill>
        </p:spPr>
      </p:sp>
      <p:sp>
        <p:nvSpPr>
          <p:cNvPr name="Freeform 10" id="10"/>
          <p:cNvSpPr/>
          <p:nvPr/>
        </p:nvSpPr>
        <p:spPr>
          <a:xfrm flipH="false" flipV="false" rot="5082799">
            <a:off x="-1280181" y="7062138"/>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1" id="11"/>
          <p:cNvSpPr/>
          <p:nvPr/>
        </p:nvSpPr>
        <p:spPr>
          <a:xfrm flipH="false" flipV="false" rot="0">
            <a:off x="5407503" y="-491175"/>
            <a:ext cx="16230600" cy="2475166"/>
          </a:xfrm>
          <a:custGeom>
            <a:avLst/>
            <a:gdLst/>
            <a:ahLst/>
            <a:cxnLst/>
            <a:rect r="r" b="b" t="t" l="l"/>
            <a:pathLst>
              <a:path h="2475166" w="16230600">
                <a:moveTo>
                  <a:pt x="0" y="0"/>
                </a:moveTo>
                <a:lnTo>
                  <a:pt x="16230600" y="0"/>
                </a:lnTo>
                <a:lnTo>
                  <a:pt x="16230600" y="2475167"/>
                </a:lnTo>
                <a:lnTo>
                  <a:pt x="0" y="2475167"/>
                </a:lnTo>
                <a:lnTo>
                  <a:pt x="0" y="0"/>
                </a:lnTo>
                <a:close/>
              </a:path>
            </a:pathLst>
          </a:custGeom>
          <a:blipFill>
            <a:blip r:embed="rId9"/>
            <a:stretch>
              <a:fillRect l="0" t="0" r="0" b="0"/>
            </a:stretch>
          </a:blipFill>
        </p:spPr>
      </p:sp>
      <p:sp>
        <p:nvSpPr>
          <p:cNvPr name="Freeform 12" id="12"/>
          <p:cNvSpPr/>
          <p:nvPr/>
        </p:nvSpPr>
        <p:spPr>
          <a:xfrm flipH="false" flipV="false" rot="5082799">
            <a:off x="6088761" y="-6177434"/>
            <a:ext cx="6110478" cy="8229600"/>
          </a:xfrm>
          <a:custGeom>
            <a:avLst/>
            <a:gdLst/>
            <a:ahLst/>
            <a:cxnLst/>
            <a:rect r="r" b="b" t="t" l="l"/>
            <a:pathLst>
              <a:path h="8229600" w="6110478">
                <a:moveTo>
                  <a:pt x="0" y="0"/>
                </a:moveTo>
                <a:lnTo>
                  <a:pt x="6110478" y="0"/>
                </a:lnTo>
                <a:lnTo>
                  <a:pt x="6110478" y="8229600"/>
                </a:lnTo>
                <a:lnTo>
                  <a:pt x="0" y="8229600"/>
                </a:lnTo>
                <a:lnTo>
                  <a:pt x="0" y="0"/>
                </a:lnTo>
                <a:close/>
              </a:path>
            </a:pathLst>
          </a:custGeom>
          <a:blipFill>
            <a:blip r:embed="rId8"/>
            <a:stretch>
              <a:fillRect l="0" t="0" r="0" b="0"/>
            </a:stretch>
          </a:blipFill>
        </p:spPr>
      </p:sp>
      <p:sp>
        <p:nvSpPr>
          <p:cNvPr name="Freeform 13" id="13"/>
          <p:cNvSpPr/>
          <p:nvPr/>
        </p:nvSpPr>
        <p:spPr>
          <a:xfrm flipH="false" flipV="false" rot="-9726467">
            <a:off x="13285040" y="-4267844"/>
            <a:ext cx="8844692" cy="5892776"/>
          </a:xfrm>
          <a:custGeom>
            <a:avLst/>
            <a:gdLst/>
            <a:ahLst/>
            <a:cxnLst/>
            <a:rect r="r" b="b" t="t" l="l"/>
            <a:pathLst>
              <a:path h="5892776" w="8844692">
                <a:moveTo>
                  <a:pt x="0" y="0"/>
                </a:moveTo>
                <a:lnTo>
                  <a:pt x="8844692" y="0"/>
                </a:lnTo>
                <a:lnTo>
                  <a:pt x="8844692" y="5892777"/>
                </a:lnTo>
                <a:lnTo>
                  <a:pt x="0" y="5892777"/>
                </a:lnTo>
                <a:lnTo>
                  <a:pt x="0" y="0"/>
                </a:lnTo>
                <a:close/>
              </a:path>
            </a:pathLst>
          </a:custGeom>
          <a:blipFill>
            <a:blip r:embed="rId7"/>
            <a:stretch>
              <a:fillRect l="0" t="0" r="0" b="0"/>
            </a:stretch>
          </a:blipFill>
        </p:spPr>
      </p:sp>
      <p:sp>
        <p:nvSpPr>
          <p:cNvPr name="Freeform 14" id="14"/>
          <p:cNvSpPr/>
          <p:nvPr/>
        </p:nvSpPr>
        <p:spPr>
          <a:xfrm flipH="false" flipV="false" rot="0">
            <a:off x="8622325" y="7242466"/>
            <a:ext cx="1043351" cy="896775"/>
          </a:xfrm>
          <a:custGeom>
            <a:avLst/>
            <a:gdLst/>
            <a:ahLst/>
            <a:cxnLst/>
            <a:rect r="r" b="b" t="t" l="l"/>
            <a:pathLst>
              <a:path h="896775" w="1043351">
                <a:moveTo>
                  <a:pt x="0" y="0"/>
                </a:moveTo>
                <a:lnTo>
                  <a:pt x="1043350" y="0"/>
                </a:lnTo>
                <a:lnTo>
                  <a:pt x="1043350" y="896776"/>
                </a:lnTo>
                <a:lnTo>
                  <a:pt x="0" y="8967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2207531" y="2886176"/>
            <a:ext cx="13872939" cy="3184255"/>
          </a:xfrm>
          <a:prstGeom prst="rect">
            <a:avLst/>
          </a:prstGeom>
        </p:spPr>
        <p:txBody>
          <a:bodyPr anchor="t" rtlCol="false" tIns="0" lIns="0" bIns="0" rIns="0">
            <a:spAutoFit/>
          </a:bodyPr>
          <a:lstStyle/>
          <a:p>
            <a:pPr algn="ctr">
              <a:lnSpc>
                <a:spcPts val="24012"/>
              </a:lnSpc>
            </a:pPr>
            <a:r>
              <a:rPr lang="en-US" sz="22653">
                <a:solidFill>
                  <a:srgbClr val="FFFFFF"/>
                </a:solidFill>
                <a:latin typeface="TC Milo"/>
                <a:ea typeface="TC Milo"/>
                <a:cs typeface="TC Milo"/>
                <a:sym typeface="TC Milo"/>
              </a:rPr>
              <a:t>TERIMA KASIH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DAGZZlaP9jw</dc:identifier>
  <dcterms:modified xsi:type="dcterms:W3CDTF">2011-08-01T06:04:30Z</dcterms:modified>
  <cp:revision>1</cp:revision>
  <dc:title>Tugas Presentasi</dc:title>
</cp:coreProperties>
</file>